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9" r:id="rId7"/>
    <p:sldId id="260" r:id="rId8"/>
    <p:sldId id="276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7" r:id="rId19"/>
    <p:sldId id="274" r:id="rId20"/>
    <p:sldId id="275" r:id="rId21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762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B9F8BC-DDFF-442C-A295-AC6369DCEF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E40EB7-3DAE-4253-A4E1-232515FEDE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0BA1C1-7894-4A2D-ACD8-882DB27157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A78BC-E5A9-49D4-AB63-98AF416A76F3}" type="datetimeFigureOut">
              <a:rPr lang="it-IT" smtClean="0"/>
              <a:pPr/>
              <a:t>20/02/2023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00EF37-1122-4F70-95C5-16B02D7FD6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05EA10-9DF5-4A76-855A-72EE9B1E4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E1A4F-C6BE-4107-AF4F-25F04BD4FE7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225250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1CCC45-7A38-436C-8CDF-4AD844029D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BD9929-7CB2-4B12-9266-DC292AFB8F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F37F73-CB54-47F9-8E2E-840665B53F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A78BC-E5A9-49D4-AB63-98AF416A76F3}" type="datetimeFigureOut">
              <a:rPr lang="it-IT" smtClean="0"/>
              <a:pPr/>
              <a:t>20/02/2023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D5C0BF-EFE7-4A36-8F49-5296C857BE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E27F56-FCB5-4405-BA3D-77982E4E3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E1A4F-C6BE-4107-AF4F-25F04BD4FE7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5487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97F562B-FF3C-4456-A4A8-E9029FFC14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DC1803-562A-4E2D-B8A6-7F1ADD5C3B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B088E0-E93F-4040-9044-3AD89E38AA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A78BC-E5A9-49D4-AB63-98AF416A76F3}" type="datetimeFigureOut">
              <a:rPr lang="it-IT" smtClean="0"/>
              <a:pPr/>
              <a:t>20/02/2023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9625B9-1738-4BFE-8B45-A038831E65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DE5B87-FDCB-4580-8A09-95AFCEF77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E1A4F-C6BE-4107-AF4F-25F04BD4FE7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26614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7DD215-2212-43FD-B1C4-4D42B1B35E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03984B-790A-4AEA-8F34-3E166FC599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7BE148-489C-4F75-8A70-9F2FB858E5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A78BC-E5A9-49D4-AB63-98AF416A76F3}" type="datetimeFigureOut">
              <a:rPr lang="it-IT" smtClean="0"/>
              <a:pPr/>
              <a:t>20/02/2023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864D9B-5A84-4562-8C4E-28173BA29F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C1A349-34FF-4339-B474-C114E4D91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E1A4F-C6BE-4107-AF4F-25F04BD4FE7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80701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A6B9C3-D267-46D7-A058-BCF93F11D4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D0B171-82C7-4412-9D93-BF1E066F2B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DA3617-D5F1-488E-BA4F-F8DB14250E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A78BC-E5A9-49D4-AB63-98AF416A76F3}" type="datetimeFigureOut">
              <a:rPr lang="it-IT" smtClean="0"/>
              <a:pPr/>
              <a:t>20/02/2023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9DB1B3-5A45-407C-A946-92FCD18F3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02376A-6E72-42FB-8A30-7471C8848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E1A4F-C6BE-4107-AF4F-25F04BD4FE7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05670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17B100-5FC0-4EAC-9CD1-821AD47CF2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0669F7-1ED9-4A9D-B890-B4C7A49CC4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152365-552F-404E-BB27-2F3B9DAE67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F4F281-7189-4591-BFCC-193D0B1A64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A78BC-E5A9-49D4-AB63-98AF416A76F3}" type="datetimeFigureOut">
              <a:rPr lang="it-IT" smtClean="0"/>
              <a:pPr/>
              <a:t>20/02/2023</a:t>
            </a:fld>
            <a:endParaRPr 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1CDA73-2ED5-407E-9874-5FC832C1A8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21F002-62E7-425A-B762-C831C1A47D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E1A4F-C6BE-4107-AF4F-25F04BD4FE7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095652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BB6534-4039-4B0E-86E9-44457E18AE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F2112F-356F-4D50-85D0-AE1E3C0352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CB0C5E-4ED4-40DC-98CC-8ACE974943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0E005E8-3C36-4BE0-99B9-F7A27EBFE3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EA3B057-9A7C-4010-9DA3-132BCC22C4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22AED4A-D0C2-46BD-90AD-8BA51479E1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A78BC-E5A9-49D4-AB63-98AF416A76F3}" type="datetimeFigureOut">
              <a:rPr lang="it-IT" smtClean="0"/>
              <a:pPr/>
              <a:t>20/02/2023</a:t>
            </a:fld>
            <a:endParaRPr lang="it-I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8DC0EF0-09C6-47FC-81D9-F16A6250F1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9A33B61-3E76-4FF1-8468-B6140E1F71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E1A4F-C6BE-4107-AF4F-25F04BD4FE7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38633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8D9DA-6F08-4829-8DA8-B3E16C8365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909A7C-E31B-4C65-A80A-01A2E9F7EA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A78BC-E5A9-49D4-AB63-98AF416A76F3}" type="datetimeFigureOut">
              <a:rPr lang="it-IT" smtClean="0"/>
              <a:pPr/>
              <a:t>20/02/2023</a:t>
            </a:fld>
            <a:endParaRPr lang="it-I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DFDA93-FCA8-4F1E-AA84-1D721D9310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73E116-E1E8-4559-BE8B-1DBD7D369E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E1A4F-C6BE-4107-AF4F-25F04BD4FE7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886724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C568F5A-A451-4F8B-8439-B11DAC0E3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A78BC-E5A9-49D4-AB63-98AF416A76F3}" type="datetimeFigureOut">
              <a:rPr lang="it-IT" smtClean="0"/>
              <a:pPr/>
              <a:t>20/02/2023</a:t>
            </a:fld>
            <a:endParaRPr lang="it-I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681C382-6911-4385-89A4-25DC936DC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14CD99-50A9-4ED2-8B1B-B48EED2D2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E1A4F-C6BE-4107-AF4F-25F04BD4FE7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499385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FEF6F3-9FE6-4CC0-8531-3707ED6C44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A1992B-C94D-4EEA-8FE2-C5EE69D719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C7984C-E446-4C56-A23D-F3C6FBB4D6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F08BFC-A5F1-473D-9182-0C198557F0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A78BC-E5A9-49D4-AB63-98AF416A76F3}" type="datetimeFigureOut">
              <a:rPr lang="it-IT" smtClean="0"/>
              <a:pPr/>
              <a:t>20/02/2023</a:t>
            </a:fld>
            <a:endParaRPr 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E47657-CD7A-4BA7-8B4F-A631B54CA7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BA98DF-2ACA-47C7-8AB6-E7FE39F91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E1A4F-C6BE-4107-AF4F-25F04BD4FE7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54534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5E7D3E-C288-43BB-B4A7-7BD942B0C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8D44579-8367-43E2-A900-4D86259CB50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1CFFD9-2D12-4D76-8973-5A5BB32E21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72F62D-412B-40F5-8763-EC9D998D3D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A78BC-E5A9-49D4-AB63-98AF416A76F3}" type="datetimeFigureOut">
              <a:rPr lang="it-IT" smtClean="0"/>
              <a:pPr/>
              <a:t>20/02/2023</a:t>
            </a:fld>
            <a:endParaRPr 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809A80-0100-4761-B2C6-66421986E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4E79C0-5EAB-4F38-8BC6-C16BC970D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E1A4F-C6BE-4107-AF4F-25F04BD4FE7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220089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2DE7328-44E1-4B0B-BF47-E3649ADB81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F3CF13-2F36-4D4C-A139-C3D5B4B7FB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BFE4DC-03D6-449C-8311-3C72460739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CA78BC-E5A9-49D4-AB63-98AF416A76F3}" type="datetimeFigureOut">
              <a:rPr lang="it-IT" smtClean="0"/>
              <a:pPr/>
              <a:t>20/02/2023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F3F7F0-8081-466A-8446-8863980D71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FFEE4D-AB57-438D-BA0F-5F486E8B87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0E1A4F-C6BE-4107-AF4F-25F04BD4FE7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72836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0656862B-602F-4483-8473-85C2C2EDCC5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1767" y="5056921"/>
            <a:ext cx="3796858" cy="253004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C4AE75B-AF85-4B01-9538-FE260E21E34C}"/>
              </a:ext>
            </a:extLst>
          </p:cNvPr>
          <p:cNvSpPr txBox="1"/>
          <p:nvPr/>
        </p:nvSpPr>
        <p:spPr>
          <a:xfrm>
            <a:off x="412946" y="5306282"/>
            <a:ext cx="714239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2000" b="1" i="0" dirty="0">
                <a:solidFill>
                  <a:srgbClr val="282828"/>
                </a:solidFill>
                <a:effectLst/>
                <a:latin typeface="FSC Boschetti Serif" panose="02000503070000020004" pitchFamily="2" charset="0"/>
              </a:rPr>
              <a:t>Alla fine dei tempi.</a:t>
            </a:r>
          </a:p>
          <a:p>
            <a:pPr algn="l"/>
            <a:r>
              <a:rPr lang="it-IT" sz="2000" b="1" i="1" dirty="0">
                <a:solidFill>
                  <a:srgbClr val="282828"/>
                </a:solidFill>
                <a:effectLst/>
                <a:latin typeface="FSC Boschetti Serif" panose="02000503070000020004" pitchFamily="2" charset="0"/>
              </a:rPr>
              <a:t>Michelangelo, il Giudizio Universale e la Cappella Sistina</a:t>
            </a:r>
          </a:p>
          <a:p>
            <a:pPr algn="l"/>
            <a:r>
              <a:rPr lang="it-IT" sz="2000" i="0" u="none" strike="noStrike" dirty="0">
                <a:solidFill>
                  <a:srgbClr val="282828"/>
                </a:solidFill>
                <a:effectLst/>
                <a:latin typeface="FSC Boschetti Serif" panose="02000503070000020004" pitchFamily="2" charset="0"/>
              </a:rPr>
              <a:t>Piero Stefani</a:t>
            </a:r>
          </a:p>
        </p:txBody>
      </p:sp>
      <p:pic>
        <p:nvPicPr>
          <p:cNvPr id="12" name="Picture 11" descr="A picture containing text&#10;&#10;Description automatically generated">
            <a:extLst>
              <a:ext uri="{FF2B5EF4-FFF2-40B4-BE49-F238E27FC236}">
                <a16:creationId xmlns:a16="http://schemas.microsoft.com/office/drawing/2014/main" id="{08D24748-86C6-4DD0-B163-AD4FC8A92B9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065"/>
          <a:stretch/>
        </p:blipFill>
        <p:spPr>
          <a:xfrm>
            <a:off x="0" y="0"/>
            <a:ext cx="12205061" cy="4645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934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EA67503-7085-4B02-95A3-26953D59D383}"/>
              </a:ext>
            </a:extLst>
          </p:cNvPr>
          <p:cNvSpPr txBox="1"/>
          <p:nvPr/>
        </p:nvSpPr>
        <p:spPr>
          <a:xfrm>
            <a:off x="0" y="5716479"/>
            <a:ext cx="9454718" cy="990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spcAft>
                <a:spcPts val="600"/>
              </a:spcAft>
            </a:pPr>
            <a:r>
              <a:rPr lang="en-US" b="1" dirty="0">
                <a:effectLst/>
                <a:latin typeface="FSC Boschetti Serif" panose="02000503070000020004" pitchFamily="2" charset="0"/>
              </a:rPr>
              <a:t>Michelangelo e Dante </a:t>
            </a:r>
            <a:endParaRPr lang="en-US" dirty="0">
              <a:latin typeface="FSC Boschetti Serif" panose="02000503070000020004" pitchFamily="2" charset="0"/>
            </a:endParaRPr>
          </a:p>
          <a:p>
            <a:pPr>
              <a:spcAft>
                <a:spcPts val="600"/>
              </a:spcAft>
            </a:pPr>
            <a:r>
              <a:rPr lang="it-IT" i="1" dirty="0">
                <a:effectLst/>
                <a:latin typeface="FSC Boschetti Serif" panose="02000503070000020004" pitchFamily="2" charset="0"/>
              </a:rPr>
              <a:t>Inferno </a:t>
            </a:r>
            <a:r>
              <a:rPr lang="it-IT" dirty="0">
                <a:effectLst/>
                <a:latin typeface="FSC Boschetti Serif" panose="02000503070000020004" pitchFamily="2" charset="0"/>
              </a:rPr>
              <a:t>III, 109-111</a:t>
            </a:r>
          </a:p>
          <a:p>
            <a:pPr>
              <a:spcAft>
                <a:spcPts val="600"/>
              </a:spcAft>
            </a:pPr>
            <a:r>
              <a:rPr lang="it-IT" dirty="0">
                <a:effectLst/>
                <a:latin typeface="FSC Boschetti Serif" panose="02000503070000020004" pitchFamily="2" charset="0"/>
              </a:rPr>
              <a:t>Rovesciamenti: a) anime-corpi, b) entrare-uscire</a:t>
            </a:r>
          </a:p>
          <a:p>
            <a:pPr>
              <a:spcAft>
                <a:spcPts val="600"/>
              </a:spcAft>
            </a:pPr>
            <a:endParaRPr lang="en-US" dirty="0">
              <a:effectLst/>
              <a:latin typeface="FSC Boschetti Serif" panose="02000503070000020004" pitchFamily="2" charset="0"/>
            </a:endParaRPr>
          </a:p>
        </p:txBody>
      </p:sp>
      <p:pic>
        <p:nvPicPr>
          <p:cNvPr id="5" name="Immagine 22" descr="Giudizio Universale, il capolavoro | 14 - 19 - Artainment@School">
            <a:extLst>
              <a:ext uri="{FF2B5EF4-FFF2-40B4-BE49-F238E27FC236}">
                <a16:creationId xmlns:a16="http://schemas.microsoft.com/office/drawing/2014/main" id="{D60E3EF0-3484-4C31-8386-2EFE6C574AD7}"/>
              </a:ext>
            </a:extLst>
          </p:cNvPr>
          <p:cNvPicPr/>
          <p:nvPr/>
        </p:nvPicPr>
        <p:blipFill rotWithShape="1">
          <a:blip r:embed="rId2" cstate="print"/>
          <a:srcRect t="4356"/>
          <a:stretch/>
        </p:blipFill>
        <p:spPr bwMode="auto">
          <a:xfrm>
            <a:off x="0" y="0"/>
            <a:ext cx="12192000" cy="5646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796708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99192C51-B764-4A9B-9587-5EF8B628B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A67503-7085-4B02-95A3-26953D59D383}"/>
              </a:ext>
            </a:extLst>
          </p:cNvPr>
          <p:cNvSpPr txBox="1"/>
          <p:nvPr/>
        </p:nvSpPr>
        <p:spPr>
          <a:xfrm>
            <a:off x="490289" y="1010231"/>
            <a:ext cx="5270974" cy="48375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it-IT" sz="1900" b="1" dirty="0">
                <a:effectLst/>
                <a:latin typeface="FSC Boschetti Serif" panose="02000503070000020004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b="1" dirty="0">
                <a:effectLst/>
                <a:latin typeface="FSC Boschetti Serif" panose="02000503070000020004" pitchFamily="2" charset="0"/>
                <a:ea typeface="Calibri" panose="020F0502020204030204" pitchFamily="34" charset="0"/>
                <a:cs typeface="Calibri" panose="020F0502020204030204" pitchFamily="34" charset="0"/>
              </a:rPr>
              <a:t>Cristo giudice, Maria e Pietro</a:t>
            </a:r>
            <a:endParaRPr lang="it-IT" b="1" dirty="0">
              <a:latin typeface="FSC Boschetti Serif" panose="02000503070000020004" pitchFamily="2" charset="0"/>
              <a:cs typeface="Calibri" panose="020F0502020204030204" pitchFamily="34" charset="0"/>
            </a:endParaRPr>
          </a:p>
          <a:p>
            <a:pPr marL="90170" algn="l">
              <a:lnSpc>
                <a:spcPct val="150000"/>
              </a:lnSpc>
            </a:pPr>
            <a:r>
              <a:rPr lang="it-IT" dirty="0">
                <a:effectLst/>
                <a:latin typeface="FSC Boschetti Serif" panose="02000503070000020004" pitchFamily="2" charset="0"/>
                <a:ea typeface="Calibri" panose="020F0502020204030204" pitchFamily="34" charset="0"/>
                <a:cs typeface="Calibri" panose="020F0502020204030204" pitchFamily="34" charset="0"/>
              </a:rPr>
              <a:t>Nel “vortice ” dei corpi , tutti senza aureola  e con angeli apteri,  la centralità di Gesù  Cristo  Giudice  privo di trono e in atto di alzarsi  ha, come correlazione  più immediata, da un lato Maria e dall'altra San Pietro nell'atto di restituire delle chiavi.</a:t>
            </a:r>
          </a:p>
          <a:p>
            <a:pPr marL="90170" algn="l">
              <a:lnSpc>
                <a:spcPct val="150000"/>
              </a:lnSpc>
            </a:pPr>
            <a:r>
              <a:rPr lang="it-IT" dirty="0">
                <a:effectLst/>
                <a:latin typeface="FSC Boschetti Serif" panose="02000503070000020004" pitchFamily="2" charset="0"/>
                <a:ea typeface="Calibri" panose="020F0502020204030204" pitchFamily="34" charset="0"/>
                <a:cs typeface="Calibri" panose="020F0502020204030204" pitchFamily="34" charset="0"/>
              </a:rPr>
              <a:t>Nulla a che vedere con la </a:t>
            </a:r>
            <a:r>
              <a:rPr lang="it-IT" i="1" dirty="0">
                <a:effectLst/>
                <a:latin typeface="FSC Boschetti Serif" panose="02000503070000020004" pitchFamily="2" charset="0"/>
                <a:ea typeface="Calibri" panose="020F0502020204030204" pitchFamily="34" charset="0"/>
                <a:cs typeface="Calibri" panose="020F0502020204030204" pitchFamily="34" charset="0"/>
              </a:rPr>
              <a:t>deesis</a:t>
            </a:r>
            <a:r>
              <a:rPr lang="it-IT" dirty="0">
                <a:effectLst/>
                <a:latin typeface="FSC Boschetti Serif" panose="02000503070000020004" pitchFamily="2" charset="0"/>
                <a:ea typeface="Calibri" panose="020F0502020204030204" pitchFamily="34" charset="0"/>
                <a:cs typeface="Calibri" panose="020F0502020204030204" pitchFamily="34" charset="0"/>
              </a:rPr>
              <a:t> bizantina e le sue varianti, non c'è spazio per la supplica.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dirty="0">
              <a:effectLst/>
              <a:latin typeface="FSC Boschetti Serif" panose="02000503070000020004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5B4A56E-4EFF-4810-AB5A-B4ED006B850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10033"/>
          <a:stretch/>
        </p:blipFill>
        <p:spPr>
          <a:xfrm>
            <a:off x="6251552" y="0"/>
            <a:ext cx="6002844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42702897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Immagine 1" descr="San Pietro riconsegna le Chiavi a Cristo – Michelangelo Buonarroti è tornato">
            <a:extLst>
              <a:ext uri="{FF2B5EF4-FFF2-40B4-BE49-F238E27FC236}">
                <a16:creationId xmlns:a16="http://schemas.microsoft.com/office/drawing/2014/main" id="{75330DFE-CB56-4023-BFC9-6FCF069E6BB7}"/>
              </a:ext>
            </a:extLst>
          </p:cNvPr>
          <p:cNvPicPr/>
          <p:nvPr/>
        </p:nvPicPr>
        <p:blipFill rotWithShape="1">
          <a:blip r:embed="rId2" cstate="print"/>
          <a:srcRect r="5760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600593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Immagine 28" descr="Ferrara. Il protiro del giudizio universale – Visioni dell'Aldilà">
            <a:extLst>
              <a:ext uri="{FF2B5EF4-FFF2-40B4-BE49-F238E27FC236}">
                <a16:creationId xmlns:a16="http://schemas.microsoft.com/office/drawing/2014/main" id="{E1C41965-2B8F-4E42-84A6-0F3A5B7857B5}"/>
              </a:ext>
            </a:extLst>
          </p:cNvPr>
          <p:cNvPicPr/>
          <p:nvPr/>
        </p:nvPicPr>
        <p:blipFill rotWithShape="1">
          <a:blip r:embed="rId2" cstate="print"/>
          <a:srcRect l="6929" r="6380"/>
          <a:stretch/>
        </p:blipFill>
        <p:spPr bwMode="auto">
          <a:xfrm>
            <a:off x="0" y="0"/>
            <a:ext cx="8686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2C45A7A-A0A5-42AC-9C93-6360F7A07FC9}"/>
              </a:ext>
            </a:extLst>
          </p:cNvPr>
          <p:cNvSpPr txBox="1"/>
          <p:nvPr/>
        </p:nvSpPr>
        <p:spPr>
          <a:xfrm>
            <a:off x="8859903" y="3196693"/>
            <a:ext cx="3157469" cy="4646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0170" algn="l">
              <a:lnSpc>
                <a:spcPct val="150000"/>
              </a:lnSpc>
            </a:pPr>
            <a:r>
              <a:rPr lang="it-IT" sz="1800" b="1" dirty="0">
                <a:effectLst/>
                <a:latin typeface="FSC Boschetti Serif" panose="02000503070000020004" pitchFamily="2" charset="0"/>
                <a:ea typeface="Calibri" panose="020F0502020204030204" pitchFamily="34" charset="0"/>
                <a:cs typeface="Calibri" panose="020F0502020204030204" pitchFamily="34" charset="0"/>
              </a:rPr>
              <a:t>Protiro del Duomo di Ferrara</a:t>
            </a:r>
            <a:endParaRPr lang="it-IT" sz="1600" b="1" dirty="0">
              <a:effectLst/>
              <a:latin typeface="FSC Boschetti Serif" panose="02000503070000020004" pitchFamily="2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95742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38B0903-CB35-44A2-A504-D845C2A541E6}"/>
              </a:ext>
            </a:extLst>
          </p:cNvPr>
          <p:cNvSpPr txBox="1"/>
          <p:nvPr/>
        </p:nvSpPr>
        <p:spPr>
          <a:xfrm>
            <a:off x="427328" y="2161217"/>
            <a:ext cx="11337339" cy="25355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0170" algn="l">
              <a:lnSpc>
                <a:spcPct val="150000"/>
              </a:lnSpc>
            </a:pPr>
            <a:r>
              <a:rPr lang="it-IT" sz="1800" i="1" dirty="0">
                <a:effectLst/>
                <a:latin typeface="FSC Boschetti Serif" panose="02000503070000020004" pitchFamily="2" charset="0"/>
                <a:ea typeface="Calibri" panose="020F0502020204030204" pitchFamily="34" charset="0"/>
                <a:cs typeface="Calibri" panose="020F0502020204030204" pitchFamily="34" charset="0"/>
              </a:rPr>
              <a:t>Madrigale</a:t>
            </a:r>
            <a:r>
              <a:rPr lang="it-IT" sz="1800" dirty="0">
                <a:effectLst/>
                <a:latin typeface="FSC Boschetti Serif" panose="02000503070000020004" pitchFamily="2" charset="0"/>
                <a:ea typeface="Calibri" panose="020F0502020204030204" pitchFamily="34" charset="0"/>
                <a:cs typeface="Calibri" panose="020F0502020204030204" pitchFamily="34" charset="0"/>
              </a:rPr>
              <a:t>  1538-1541</a:t>
            </a:r>
          </a:p>
          <a:p>
            <a:pPr marL="90170" algn="l">
              <a:lnSpc>
                <a:spcPct val="150000"/>
              </a:lnSpc>
            </a:pPr>
            <a:r>
              <a:rPr lang="it-IT" sz="1800" dirty="0">
                <a:effectLst/>
                <a:latin typeface="FSC Boschetti Serif" panose="02000503070000020004" pitchFamily="2" charset="0"/>
                <a:ea typeface="Calibri" panose="020F0502020204030204" pitchFamily="34" charset="0"/>
                <a:cs typeface="Calibri" panose="020F0502020204030204" pitchFamily="34" charset="0"/>
              </a:rPr>
              <a:t>«Signore, nell'ore streme, / stendi ver me le tue pietose braccia, / tomm'a me stesso e famm'un che ti piaccia». </a:t>
            </a:r>
          </a:p>
          <a:p>
            <a:pPr marL="90170" algn="l">
              <a:lnSpc>
                <a:spcPct val="150000"/>
              </a:lnSpc>
            </a:pPr>
            <a:r>
              <a:rPr lang="it-IT" sz="1800" dirty="0">
                <a:effectLst/>
                <a:latin typeface="FSC Boschetti Serif" panose="02000503070000020004" pitchFamily="2" charset="0"/>
                <a:ea typeface="Calibri" panose="020F0502020204030204" pitchFamily="34" charset="0"/>
                <a:cs typeface="Calibri" panose="020F0502020204030204" pitchFamily="34" charset="0"/>
              </a:rPr>
              <a:t>N.B. il plurale braccia, in luogo dell'“asimmetria” delle due braccia di Gesù Cristo nella Sistina.</a:t>
            </a:r>
          </a:p>
          <a:p>
            <a:pPr marL="90170" algn="l">
              <a:lnSpc>
                <a:spcPct val="150000"/>
              </a:lnSpc>
            </a:pPr>
            <a:r>
              <a:rPr lang="it-IT" sz="1800" dirty="0">
                <a:effectLst/>
                <a:latin typeface="FSC Boschetti Serif" panose="02000503070000020004" pitchFamily="2" charset="0"/>
                <a:ea typeface="Calibri" panose="020F0502020204030204" pitchFamily="34" charset="0"/>
                <a:cs typeface="Calibri" panose="020F0502020204030204" pitchFamily="34" charset="0"/>
              </a:rPr>
              <a:t>«Gli amorosi pensier , già vani e lieti /che fien or, s'a duo morte mi avvicino? D'una son 'l certo, e l'altra mi minaccia»; «vicin veggio l'una e l'altra morte» (1552-1554).</a:t>
            </a:r>
          </a:p>
          <a:p>
            <a:pPr marL="90170" algn="just">
              <a:lnSpc>
                <a:spcPct val="150000"/>
              </a:lnSpc>
            </a:pPr>
            <a:endParaRPr lang="it-IT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4A165CA-1C53-4FB4-BFD7-399175E42750}"/>
              </a:ext>
            </a:extLst>
          </p:cNvPr>
          <p:cNvSpPr txBox="1"/>
          <p:nvPr/>
        </p:nvSpPr>
        <p:spPr>
          <a:xfrm>
            <a:off x="5024804" y="826461"/>
            <a:ext cx="21423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1" dirty="0">
                <a:latin typeface="FSC Boschetti Serif" panose="02000503070000020004" pitchFamily="2" charset="0"/>
                <a:cs typeface="Calibri" panose="020F0502020204030204" pitchFamily="34" charset="0"/>
              </a:rPr>
              <a:t>Michelangelo poeta</a:t>
            </a:r>
            <a:endParaRPr lang="it-IT" dirty="0">
              <a:latin typeface="FSC Boschetti Serif" panose="0200050307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59184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31" descr="Due angeli per due libri: il loro significato – Michelangelo Buonarroti è  tornato">
            <a:extLst>
              <a:ext uri="{FF2B5EF4-FFF2-40B4-BE49-F238E27FC236}">
                <a16:creationId xmlns:a16="http://schemas.microsoft.com/office/drawing/2014/main" id="{44D51C37-AAF8-4B68-A13E-5700C9B3CD00}"/>
              </a:ext>
            </a:extLst>
          </p:cNvPr>
          <p:cNvPicPr/>
          <p:nvPr/>
        </p:nvPicPr>
        <p:blipFill rotWithShape="1">
          <a:blip r:embed="rId2" cstate="print"/>
          <a:srcRect l="4551" r="5224"/>
          <a:stretch/>
        </p:blipFill>
        <p:spPr bwMode="auto">
          <a:xfrm>
            <a:off x="0" y="0"/>
            <a:ext cx="897532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6306AC9-2FF6-4DA6-8A42-031BEDDFC688}"/>
              </a:ext>
            </a:extLst>
          </p:cNvPr>
          <p:cNvSpPr txBox="1"/>
          <p:nvPr/>
        </p:nvSpPr>
        <p:spPr>
          <a:xfrm>
            <a:off x="9339307" y="636973"/>
            <a:ext cx="2636669" cy="55840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90170" algn="l">
              <a:lnSpc>
                <a:spcPct val="150000"/>
              </a:lnSpc>
            </a:pPr>
            <a:endParaRPr lang="it-IT" sz="1800" dirty="0">
              <a:effectLst/>
              <a:latin typeface="FSC Boschetti Serif" panose="02000503070000020004" pitchFamily="2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90170" algn="l">
              <a:lnSpc>
                <a:spcPct val="150000"/>
              </a:lnSpc>
            </a:pPr>
            <a:r>
              <a:rPr lang="it-IT" sz="1800" b="1" dirty="0">
                <a:effectLst/>
                <a:latin typeface="FSC Boschetti Serif" panose="02000503070000020004" pitchFamily="2" charset="0"/>
                <a:ea typeface="Calibri" panose="020F0502020204030204" pitchFamily="34" charset="0"/>
                <a:cs typeface="Calibri" panose="020F0502020204030204" pitchFamily="34" charset="0"/>
              </a:rPr>
              <a:t>Trombe e libri</a:t>
            </a:r>
            <a:endParaRPr lang="it-IT" dirty="0">
              <a:latin typeface="FSC Boschetti Serif" panose="02000503070000020004" pitchFamily="2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90170" algn="l">
              <a:lnSpc>
                <a:spcPct val="150000"/>
              </a:lnSpc>
            </a:pPr>
            <a:r>
              <a:rPr lang="it-IT" sz="1800" dirty="0">
                <a:effectLst/>
                <a:latin typeface="FSC Boschetti Serif" panose="02000503070000020004" pitchFamily="2" charset="0"/>
                <a:ea typeface="Calibri" panose="020F0502020204030204" pitchFamily="34" charset="0"/>
                <a:cs typeface="Calibri" panose="020F0502020204030204" pitchFamily="34" charset="0"/>
              </a:rPr>
              <a:t>Umanizzazione degli angeli  e sproporzione dei libri «Signore sono pochi quelli che si salvano?» (Luca 13, 22).  La resurrezione dei morti non è garanzia di salvezza anche se le trombe squillanti sono  più orientate a destra.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b="1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5793266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99192C51-B764-4A9B-9587-5EF8B628B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A67503-7085-4B02-95A3-26953D59D383}"/>
              </a:ext>
            </a:extLst>
          </p:cNvPr>
          <p:cNvSpPr txBox="1"/>
          <p:nvPr/>
        </p:nvSpPr>
        <p:spPr>
          <a:xfrm>
            <a:off x="503823" y="2021881"/>
            <a:ext cx="5181508" cy="28142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b="1" dirty="0" err="1">
                <a:effectLst/>
                <a:latin typeface="FSC Boschetti Serif" panose="02000503070000020004" pitchFamily="2" charset="0"/>
              </a:rPr>
              <a:t>Verranno</a:t>
            </a:r>
            <a:r>
              <a:rPr lang="en-US" b="1" dirty="0">
                <a:effectLst/>
                <a:latin typeface="FSC Boschetti Serif" panose="02000503070000020004" pitchFamily="2" charset="0"/>
              </a:rPr>
              <a:t> da </a:t>
            </a:r>
            <a:r>
              <a:rPr lang="en-US" b="1" dirty="0" err="1">
                <a:effectLst/>
                <a:latin typeface="FSC Boschetti Serif" panose="02000503070000020004" pitchFamily="2" charset="0"/>
              </a:rPr>
              <a:t>oriente</a:t>
            </a:r>
            <a:r>
              <a:rPr lang="en-US" b="1" dirty="0">
                <a:effectLst/>
                <a:latin typeface="FSC Boschetti Serif" panose="02000503070000020004" pitchFamily="2" charset="0"/>
              </a:rPr>
              <a:t> e </a:t>
            </a:r>
            <a:r>
              <a:rPr lang="en-US" b="1" dirty="0" err="1">
                <a:effectLst/>
                <a:latin typeface="FSC Boschetti Serif" panose="02000503070000020004" pitchFamily="2" charset="0"/>
              </a:rPr>
              <a:t>occidente</a:t>
            </a:r>
            <a:r>
              <a:rPr lang="en-US" b="1" dirty="0">
                <a:effectLst/>
                <a:latin typeface="FSC Boschetti Serif" panose="02000503070000020004" pitchFamily="2" charset="0"/>
              </a:rPr>
              <a:t>, da </a:t>
            </a:r>
            <a:r>
              <a:rPr lang="en-US" b="1" dirty="0" err="1">
                <a:effectLst/>
                <a:latin typeface="FSC Boschetti Serif" panose="02000503070000020004" pitchFamily="2" charset="0"/>
              </a:rPr>
              <a:t>settentrione</a:t>
            </a:r>
            <a:r>
              <a:rPr lang="en-US" b="1" dirty="0">
                <a:effectLst/>
                <a:latin typeface="FSC Boschetti Serif" panose="02000503070000020004" pitchFamily="2" charset="0"/>
              </a:rPr>
              <a:t> e </a:t>
            </a:r>
            <a:r>
              <a:rPr lang="en-US" b="1" dirty="0" err="1">
                <a:effectLst/>
                <a:latin typeface="FSC Boschetti Serif" panose="02000503070000020004" pitchFamily="2" charset="0"/>
              </a:rPr>
              <a:t>mezzogiorno</a:t>
            </a:r>
            <a:r>
              <a:rPr lang="en-US" b="1" dirty="0">
                <a:effectLst/>
                <a:latin typeface="FSC Boschetti Serif" panose="02000503070000020004" pitchFamily="2" charset="0"/>
              </a:rPr>
              <a:t> e </a:t>
            </a:r>
            <a:r>
              <a:rPr lang="en-US" b="1" dirty="0" err="1">
                <a:effectLst/>
                <a:latin typeface="FSC Boschetti Serif" panose="02000503070000020004" pitchFamily="2" charset="0"/>
              </a:rPr>
              <a:t>siederanno</a:t>
            </a:r>
            <a:r>
              <a:rPr lang="en-US" b="1" dirty="0">
                <a:effectLst/>
                <a:latin typeface="FSC Boschetti Serif" panose="02000503070000020004" pitchFamily="2" charset="0"/>
              </a:rPr>
              <a:t> a </a:t>
            </a:r>
            <a:r>
              <a:rPr lang="en-US" b="1" dirty="0" err="1">
                <a:effectLst/>
                <a:latin typeface="FSC Boschetti Serif" panose="02000503070000020004" pitchFamily="2" charset="0"/>
              </a:rPr>
              <a:t>mensa</a:t>
            </a:r>
            <a:r>
              <a:rPr lang="en-US" b="1" dirty="0">
                <a:effectLst/>
                <a:latin typeface="FSC Boschetti Serif" panose="02000503070000020004" pitchFamily="2" charset="0"/>
              </a:rPr>
              <a:t> </a:t>
            </a:r>
            <a:r>
              <a:rPr lang="en-US" b="1" dirty="0" err="1">
                <a:effectLst/>
                <a:latin typeface="FSC Boschetti Serif" panose="02000503070000020004" pitchFamily="2" charset="0"/>
              </a:rPr>
              <a:t>nel</a:t>
            </a:r>
            <a:r>
              <a:rPr lang="en-US" b="1" dirty="0">
                <a:effectLst/>
                <a:latin typeface="FSC Boschetti Serif" panose="02000503070000020004" pitchFamily="2" charset="0"/>
              </a:rPr>
              <a:t> regno di </a:t>
            </a:r>
            <a:r>
              <a:rPr lang="en-US" b="1" dirty="0" err="1">
                <a:effectLst/>
                <a:latin typeface="FSC Boschetti Serif" panose="02000503070000020004" pitchFamily="2" charset="0"/>
              </a:rPr>
              <a:t>Dio</a:t>
            </a:r>
            <a:r>
              <a:rPr lang="en-US" b="1" dirty="0">
                <a:effectLst/>
                <a:latin typeface="FSC Boschetti Serif" panose="02000503070000020004" pitchFamily="2" charset="0"/>
              </a:rPr>
              <a:t>» (Luca 13,  29) 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dirty="0" err="1">
                <a:effectLst/>
                <a:latin typeface="FSC Boschetti Serif" panose="02000503070000020004" pitchFamily="2" charset="0"/>
              </a:rPr>
              <a:t>Dall'immagine</a:t>
            </a:r>
            <a:r>
              <a:rPr lang="en-US" dirty="0">
                <a:effectLst/>
                <a:latin typeface="FSC Boschetti Serif" panose="02000503070000020004" pitchFamily="2" charset="0"/>
              </a:rPr>
              <a:t> </a:t>
            </a:r>
            <a:r>
              <a:rPr lang="en-US" dirty="0" err="1">
                <a:effectLst/>
                <a:latin typeface="FSC Boschetti Serif" panose="02000503070000020004" pitchFamily="2" charset="0"/>
              </a:rPr>
              <a:t>alla</a:t>
            </a:r>
            <a:r>
              <a:rPr lang="en-US" dirty="0">
                <a:effectLst/>
                <a:latin typeface="FSC Boschetti Serif" panose="02000503070000020004" pitchFamily="2" charset="0"/>
              </a:rPr>
              <a:t> </a:t>
            </a:r>
            <a:r>
              <a:rPr lang="en-US" dirty="0" err="1">
                <a:effectLst/>
                <a:latin typeface="FSC Boschetti Serif" panose="02000503070000020004" pitchFamily="2" charset="0"/>
              </a:rPr>
              <a:t>riproduzione</a:t>
            </a:r>
            <a:r>
              <a:rPr lang="en-US" dirty="0">
                <a:effectLst/>
                <a:latin typeface="FSC Boschetti Serif" panose="02000503070000020004" pitchFamily="2" charset="0"/>
              </a:rPr>
              <a:t> </a:t>
            </a:r>
            <a:r>
              <a:rPr lang="en-US" dirty="0" err="1">
                <a:effectLst/>
                <a:latin typeface="FSC Boschetti Serif" panose="02000503070000020004" pitchFamily="2" charset="0"/>
              </a:rPr>
              <a:t>tascabile</a:t>
            </a:r>
            <a:r>
              <a:rPr lang="en-US" dirty="0">
                <a:effectLst/>
                <a:latin typeface="FSC Boschetti Serif" panose="02000503070000020004" pitchFamily="2" charset="0"/>
              </a:rPr>
              <a:t> </a:t>
            </a:r>
            <a:r>
              <a:rPr lang="en-US" dirty="0" err="1">
                <a:effectLst/>
                <a:latin typeface="FSC Boschetti Serif" panose="02000503070000020004" pitchFamily="2" charset="0"/>
              </a:rPr>
              <a:t>dell'immagine</a:t>
            </a:r>
            <a:r>
              <a:rPr lang="en-US" dirty="0">
                <a:effectLst/>
                <a:latin typeface="FSC Boschetti Serif" panose="02000503070000020004" pitchFamily="2" charset="0"/>
              </a:rPr>
              <a:t>: “</a:t>
            </a:r>
            <a:r>
              <a:rPr lang="en-US" dirty="0" err="1">
                <a:effectLst/>
                <a:latin typeface="FSC Boschetti Serif" panose="02000503070000020004" pitchFamily="2" charset="0"/>
              </a:rPr>
              <a:t>escatologia</a:t>
            </a:r>
            <a:r>
              <a:rPr lang="en-US" dirty="0">
                <a:effectLst/>
                <a:latin typeface="FSC Boschetti Serif" panose="02000503070000020004" pitchFamily="2" charset="0"/>
              </a:rPr>
              <a:t> </a:t>
            </a:r>
            <a:r>
              <a:rPr lang="en-US" dirty="0" err="1">
                <a:effectLst/>
                <a:latin typeface="FSC Boschetti Serif" panose="02000503070000020004" pitchFamily="2" charset="0"/>
              </a:rPr>
              <a:t>realizzata</a:t>
            </a:r>
            <a:r>
              <a:rPr lang="en-US" dirty="0">
                <a:effectLst/>
                <a:latin typeface="FSC Boschetti Serif" panose="02000503070000020004" pitchFamily="2" charset="0"/>
              </a:rPr>
              <a:t>  e </a:t>
            </a:r>
            <a:r>
              <a:rPr lang="en-US" dirty="0" err="1">
                <a:effectLst/>
                <a:latin typeface="FSC Boschetti Serif" panose="02000503070000020004" pitchFamily="2" charset="0"/>
              </a:rPr>
              <a:t>secolarizzata</a:t>
            </a:r>
            <a:r>
              <a:rPr lang="en-US" dirty="0">
                <a:effectLst/>
                <a:latin typeface="FSC Boschetti Serif" panose="02000503070000020004" pitchFamily="2" charset="0"/>
              </a:rPr>
              <a:t>” pre-covid.</a:t>
            </a:r>
          </a:p>
        </p:txBody>
      </p:sp>
      <p:pic>
        <p:nvPicPr>
          <p:cNvPr id="4" name="Immagine 34" descr="Un nuovo sito per i Musei Vaticani. Jatta: &quot;Vorrei tutte le opere online&quot;">
            <a:extLst>
              <a:ext uri="{FF2B5EF4-FFF2-40B4-BE49-F238E27FC236}">
                <a16:creationId xmlns:a16="http://schemas.microsoft.com/office/drawing/2014/main" id="{4AE2F7D7-F227-43DB-BC41-8F0632C3A1E1}"/>
              </a:ext>
            </a:extLst>
          </p:cNvPr>
          <p:cNvPicPr/>
          <p:nvPr/>
        </p:nvPicPr>
        <p:blipFill rotWithShape="1">
          <a:blip r:embed="rId2" cstate="print"/>
          <a:srcRect l="25979" r="15813"/>
          <a:stretch/>
        </p:blipFill>
        <p:spPr bwMode="auto">
          <a:xfrm>
            <a:off x="6189155" y="10"/>
            <a:ext cx="6002844" cy="6857990"/>
          </a:xfrm>
          <a:prstGeom prst="rect">
            <a:avLst/>
          </a:prstGeom>
          <a:noFill/>
          <a:effectLst/>
        </p:spPr>
      </p:pic>
    </p:spTree>
    <p:extLst>
      <p:ext uri="{BB962C8B-B14F-4D97-AF65-F5344CB8AC3E}">
        <p14:creationId xmlns:p14="http://schemas.microsoft.com/office/powerpoint/2010/main" val="40241741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0656862B-602F-4483-8473-85C2C2EDCC5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1767" y="5056921"/>
            <a:ext cx="3796858" cy="253004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C4AE75B-AF85-4B01-9538-FE260E21E34C}"/>
              </a:ext>
            </a:extLst>
          </p:cNvPr>
          <p:cNvSpPr txBox="1"/>
          <p:nvPr/>
        </p:nvSpPr>
        <p:spPr>
          <a:xfrm>
            <a:off x="412946" y="5306282"/>
            <a:ext cx="714239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2000" b="1" i="0" dirty="0">
                <a:solidFill>
                  <a:srgbClr val="282828"/>
                </a:solidFill>
                <a:effectLst/>
                <a:latin typeface="FSC Boschetti Serif" panose="02000503070000020004" pitchFamily="2" charset="0"/>
              </a:rPr>
              <a:t>Alla fine dei tempi.</a:t>
            </a:r>
          </a:p>
          <a:p>
            <a:pPr algn="l"/>
            <a:r>
              <a:rPr lang="it-IT" sz="2000" b="1" i="1" dirty="0">
                <a:solidFill>
                  <a:srgbClr val="282828"/>
                </a:solidFill>
                <a:effectLst/>
                <a:latin typeface="FSC Boschetti Serif" panose="02000503070000020004" pitchFamily="2" charset="0"/>
              </a:rPr>
              <a:t>Michelangelo, il Giudizio Universale e la Cappella Sistina</a:t>
            </a:r>
          </a:p>
          <a:p>
            <a:pPr algn="l"/>
            <a:r>
              <a:rPr lang="it-IT" sz="2000" i="0" u="none" strike="noStrike" dirty="0">
                <a:solidFill>
                  <a:srgbClr val="282828"/>
                </a:solidFill>
                <a:effectLst/>
                <a:latin typeface="FSC Boschetti Serif" panose="02000503070000020004" pitchFamily="2" charset="0"/>
              </a:rPr>
              <a:t>Piero Stefani</a:t>
            </a:r>
          </a:p>
        </p:txBody>
      </p:sp>
      <p:pic>
        <p:nvPicPr>
          <p:cNvPr id="12" name="Picture 11" descr="A picture containing text&#10;&#10;Description automatically generated">
            <a:extLst>
              <a:ext uri="{FF2B5EF4-FFF2-40B4-BE49-F238E27FC236}">
                <a16:creationId xmlns:a16="http://schemas.microsoft.com/office/drawing/2014/main" id="{08D24748-86C6-4DD0-B163-AD4FC8A92B9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065"/>
          <a:stretch/>
        </p:blipFill>
        <p:spPr>
          <a:xfrm>
            <a:off x="0" y="0"/>
            <a:ext cx="12205061" cy="4645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5498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4" descr="Cappella Sistina - Wikipedia">
            <a:extLst>
              <a:ext uri="{FF2B5EF4-FFF2-40B4-BE49-F238E27FC236}">
                <a16:creationId xmlns:a16="http://schemas.microsoft.com/office/drawing/2014/main" id="{07BCAA9B-2329-4C7A-A3F2-53421A8C16CF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 cstate="print"/>
          <a:srcRect l="4589" r="93"/>
          <a:stretch/>
        </p:blipFill>
        <p:spPr bwMode="auto">
          <a:xfrm>
            <a:off x="8880" y="0"/>
            <a:ext cx="977431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EA67503-7085-4B02-95A3-26953D59D383}"/>
              </a:ext>
            </a:extLst>
          </p:cNvPr>
          <p:cNvSpPr txBox="1"/>
          <p:nvPr/>
        </p:nvSpPr>
        <p:spPr>
          <a:xfrm>
            <a:off x="9774315" y="1876139"/>
            <a:ext cx="2408805" cy="2782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0170">
              <a:lnSpc>
                <a:spcPct val="150000"/>
              </a:lnSpc>
            </a:pPr>
            <a:r>
              <a:rPr lang="it-IT" sz="1600" b="1" i="1" dirty="0">
                <a:effectLst/>
                <a:latin typeface="FSC Boschetti Serif" panose="02000503070000020004" pitchFamily="2" charset="0"/>
                <a:ea typeface="Calibri" panose="020F0502020204030204" pitchFamily="34" charset="0"/>
                <a:cs typeface="Calibri" panose="020F0502020204030204" pitchFamily="34" charset="0"/>
              </a:rPr>
              <a:t>Volta  1508 -1512</a:t>
            </a:r>
            <a:endParaRPr lang="it-IT" sz="1600" dirty="0">
              <a:effectLst/>
              <a:latin typeface="FSC Boschetti Serif" panose="02000503070000020004" pitchFamily="2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90170">
              <a:lnSpc>
                <a:spcPct val="150000"/>
              </a:lnSpc>
            </a:pPr>
            <a:r>
              <a:rPr lang="it-IT" sz="1600" b="1" i="1" dirty="0">
                <a:effectLst/>
                <a:latin typeface="FSC Boschetti Serif" panose="02000503070000020004" pitchFamily="2" charset="0"/>
                <a:ea typeface="Calibri" panose="020F0502020204030204" pitchFamily="34" charset="0"/>
                <a:cs typeface="Calibri" panose="020F0502020204030204" pitchFamily="34" charset="0"/>
              </a:rPr>
              <a:t>Giudizio 1535-1541</a:t>
            </a:r>
          </a:p>
          <a:p>
            <a:pPr marL="90170">
              <a:lnSpc>
                <a:spcPct val="150000"/>
              </a:lnSpc>
            </a:pPr>
            <a:endParaRPr lang="it-IT" sz="1600" dirty="0">
              <a:effectLst/>
              <a:latin typeface="FSC Boschetti Serif" panose="02000503070000020004" pitchFamily="2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90170">
              <a:lnSpc>
                <a:spcPct val="150000"/>
              </a:lnSpc>
            </a:pPr>
            <a:r>
              <a:rPr lang="it-IT" sz="1400" dirty="0">
                <a:latin typeface="FSC Boschetti Serif" panose="02000503070000020004" pitchFamily="2" charset="0"/>
                <a:ea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it-IT" sz="1400" dirty="0">
                <a:effectLst/>
                <a:latin typeface="FSC Boschetti Serif" panose="02000503070000020004" pitchFamily="2" charset="0"/>
                <a:ea typeface="Calibri" panose="020F0502020204030204" pitchFamily="34" charset="0"/>
                <a:cs typeface="Calibri" panose="020F0502020204030204" pitchFamily="34" charset="0"/>
              </a:rPr>
              <a:t>all’Alfa della Creazione all’Omega del Giudizio finale. L'intera storia racchiusa in una cappella a opera di un solo uomo.</a:t>
            </a:r>
          </a:p>
        </p:txBody>
      </p:sp>
    </p:spTree>
    <p:extLst>
      <p:ext uri="{BB962C8B-B14F-4D97-AF65-F5344CB8AC3E}">
        <p14:creationId xmlns:p14="http://schemas.microsoft.com/office/powerpoint/2010/main" val="17475135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38B0903-CB35-44A2-A504-D845C2A541E6}"/>
              </a:ext>
            </a:extLst>
          </p:cNvPr>
          <p:cNvSpPr txBox="1"/>
          <p:nvPr/>
        </p:nvSpPr>
        <p:spPr>
          <a:xfrm>
            <a:off x="427330" y="1473500"/>
            <a:ext cx="11337339" cy="50285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75920" indent="-285750" algn="just">
              <a:lnSpc>
                <a:spcPct val="150000"/>
              </a:lnSpc>
              <a:buFontTx/>
              <a:buChar char="-"/>
            </a:pPr>
            <a:r>
              <a:rPr lang="it-IT" sz="1800" dirty="0">
                <a:effectLst/>
                <a:latin typeface="FSC Boschetti Serif" panose="02000503070000020004" pitchFamily="2" charset="0"/>
                <a:ea typeface="Calibri" panose="020F0502020204030204" pitchFamily="34" charset="0"/>
                <a:cs typeface="Calibri" panose="020F0502020204030204" pitchFamily="34" charset="0"/>
              </a:rPr>
              <a:t>«Il Padre [...] non giudica nessuno, ma ha dato ogni giudizio al Figlio» (Giovanni 5, 22)</a:t>
            </a:r>
          </a:p>
          <a:p>
            <a:pPr marL="90170" algn="just">
              <a:lnSpc>
                <a:spcPct val="150000"/>
              </a:lnSpc>
            </a:pPr>
            <a:endParaRPr lang="it-IT" sz="1800" dirty="0">
              <a:effectLst/>
              <a:latin typeface="FSC Boschetti Serif" panose="02000503070000020004" pitchFamily="2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75920" indent="-285750" algn="just">
              <a:lnSpc>
                <a:spcPct val="150000"/>
              </a:lnSpc>
              <a:buFontTx/>
              <a:buChar char="-"/>
            </a:pPr>
            <a:r>
              <a:rPr lang="it-IT" sz="1800" dirty="0">
                <a:effectLst/>
                <a:latin typeface="FSC Boschetti Serif" panose="02000503070000020004" pitchFamily="2" charset="0"/>
                <a:ea typeface="Calibri" panose="020F0502020204030204" pitchFamily="34" charset="0"/>
                <a:cs typeface="Calibri" panose="020F0502020204030204" pitchFamily="34" charset="0"/>
              </a:rPr>
              <a:t>«Quando il Figlio dell'uomo verrà nella sua gloria, e tutti gli angeli con lui, siederà sul trono della sua gloria. Davanti a lui verranno radunati tutti i popoli. Egli separerà gli uni  dagli altri, come il pastore separa le pecore dalle capre, e porrà le pecore alla sua destra e le capre alla sinistra» (Matteo 25, 31-32).</a:t>
            </a:r>
          </a:p>
          <a:p>
            <a:pPr marL="90170" algn="just">
              <a:lnSpc>
                <a:spcPct val="150000"/>
              </a:lnSpc>
            </a:pPr>
            <a:endParaRPr lang="it-IT" sz="1800" dirty="0">
              <a:effectLst/>
              <a:latin typeface="FSC Boschetti Serif" panose="02000503070000020004" pitchFamily="2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75920" indent="-285750" algn="just">
              <a:lnSpc>
                <a:spcPct val="150000"/>
              </a:lnSpc>
              <a:buFontTx/>
              <a:buChar char="-"/>
            </a:pPr>
            <a:r>
              <a:rPr lang="it-IT" sz="1800" dirty="0">
                <a:effectLst/>
                <a:latin typeface="FSC Boschetti Serif" panose="02000503070000020004" pitchFamily="2" charset="0"/>
                <a:ea typeface="Calibri" panose="020F0502020204030204" pitchFamily="34" charset="0"/>
                <a:cs typeface="Calibri" panose="020F0502020204030204" pitchFamily="34" charset="0"/>
              </a:rPr>
              <a:t>«Ed ecco c'era un trono in cielo e sul trono Uno stava seduto. Colui che stava seduto era simile nell'aspetto a diaspro e cornalina. Un arcobaleno simile nell'aspetto a smeraldo avvolgeva  il trono» (Apocalisse 4, 2-3)</a:t>
            </a:r>
          </a:p>
          <a:p>
            <a:pPr marL="90170" algn="just">
              <a:lnSpc>
                <a:spcPct val="150000"/>
              </a:lnSpc>
            </a:pPr>
            <a:endParaRPr lang="it-IT" sz="1800" dirty="0">
              <a:effectLst/>
              <a:latin typeface="FSC Boschetti Serif" panose="02000503070000020004" pitchFamily="2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90170" algn="just">
              <a:lnSpc>
                <a:spcPct val="150000"/>
              </a:lnSpc>
            </a:pPr>
            <a:r>
              <a:rPr lang="it-IT" sz="1800" dirty="0">
                <a:effectLst/>
                <a:latin typeface="FSC Boschetti Serif" panose="02000503070000020004" pitchFamily="2" charset="0"/>
                <a:ea typeface="Calibri" panose="020F0502020204030204" pitchFamily="34" charset="0"/>
                <a:cs typeface="Calibri" panose="020F0502020204030204" pitchFamily="34" charset="0"/>
              </a:rPr>
              <a:t>- «Quando il Figlio dell'uomo sarà seduto sul trono della sua gloria, alla rigenerazione del mondo, siederete anche voi [gli apostoli] su dodici troni a giudicare le dodici tribù d'Israele» (Matteo 19, 28).</a:t>
            </a:r>
          </a:p>
          <a:p>
            <a:pPr marL="90170" algn="just">
              <a:lnSpc>
                <a:spcPct val="150000"/>
              </a:lnSpc>
            </a:pPr>
            <a:endParaRPr lang="it-IT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4A165CA-1C53-4FB4-BFD7-399175E42750}"/>
              </a:ext>
            </a:extLst>
          </p:cNvPr>
          <p:cNvSpPr txBox="1"/>
          <p:nvPr/>
        </p:nvSpPr>
        <p:spPr>
          <a:xfrm>
            <a:off x="3048740" y="621268"/>
            <a:ext cx="6094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b="1" dirty="0">
                <a:effectLst/>
                <a:latin typeface="FSC Boschetti Serif" panose="02000503070000020004" pitchFamily="2" charset="0"/>
                <a:ea typeface="Calibri" panose="020F0502020204030204" pitchFamily="34" charset="0"/>
                <a:cs typeface="Calibri" panose="020F0502020204030204" pitchFamily="34" charset="0"/>
              </a:rPr>
              <a:t>Passi biblici fondamentali per l'iconografia del Giudizio </a:t>
            </a:r>
            <a:endParaRPr lang="it-IT" dirty="0">
              <a:latin typeface="FSC Boschetti Serif" panose="0200050307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31006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38B0903-CB35-44A2-A504-D845C2A541E6}"/>
              </a:ext>
            </a:extLst>
          </p:cNvPr>
          <p:cNvSpPr txBox="1"/>
          <p:nvPr/>
        </p:nvSpPr>
        <p:spPr>
          <a:xfrm>
            <a:off x="427330" y="1473500"/>
            <a:ext cx="11337339" cy="50285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75920" indent="-285750" algn="just">
              <a:lnSpc>
                <a:spcPct val="150000"/>
              </a:lnSpc>
              <a:buFontTx/>
              <a:buChar char="-"/>
            </a:pPr>
            <a:r>
              <a:rPr lang="it-IT" sz="1800" dirty="0">
                <a:effectLst/>
                <a:latin typeface="FSC Boschetti Serif" panose="02000503070000020004" pitchFamily="2" charset="0"/>
                <a:ea typeface="Calibri" panose="020F0502020204030204" pitchFamily="34" charset="0"/>
                <a:cs typeface="Calibri" panose="020F0502020204030204" pitchFamily="34" charset="0"/>
              </a:rPr>
              <a:t>«Tutti stavano in piedi davanti al trono e davanti all'Agnello, avvolti in vesti candide e tenevano rami di palma nelle loro mani» (Apocalisse 7,9).</a:t>
            </a:r>
          </a:p>
          <a:p>
            <a:pPr marL="90170" algn="just">
              <a:lnSpc>
                <a:spcPct val="150000"/>
              </a:lnSpc>
            </a:pPr>
            <a:endParaRPr lang="it-IT" sz="1800" dirty="0">
              <a:effectLst/>
              <a:latin typeface="FSC Boschetti Serif" panose="02000503070000020004" pitchFamily="2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75920" indent="-285750" algn="just">
              <a:lnSpc>
                <a:spcPct val="150000"/>
              </a:lnSpc>
              <a:buFontTx/>
              <a:buChar char="-"/>
            </a:pPr>
            <a:r>
              <a:rPr lang="it-IT" sz="1800" dirty="0">
                <a:effectLst/>
                <a:latin typeface="FSC Boschetti Serif" panose="02000503070000020004" pitchFamily="2" charset="0"/>
                <a:ea typeface="Calibri" panose="020F0502020204030204" pitchFamily="34" charset="0"/>
                <a:cs typeface="Calibri" panose="020F0502020204030204" pitchFamily="34" charset="0"/>
              </a:rPr>
              <a:t>«Perché il Signore stesso, a un ordine della voce dell'arcangelo e al suono della tromba di Dio, discenderà dal cielo. E prima risorgeranno i morti in Cristo...» (1 Tessalonicesi 4, 16). </a:t>
            </a:r>
          </a:p>
          <a:p>
            <a:pPr marL="90170" algn="just">
              <a:lnSpc>
                <a:spcPct val="150000"/>
              </a:lnSpc>
            </a:pPr>
            <a:endParaRPr lang="it-IT" sz="1800" dirty="0">
              <a:effectLst/>
              <a:latin typeface="FSC Boschetti Serif" panose="02000503070000020004" pitchFamily="2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75920" indent="-285750" algn="just">
              <a:lnSpc>
                <a:spcPct val="150000"/>
              </a:lnSpc>
              <a:buFontTx/>
              <a:buChar char="-"/>
            </a:pPr>
            <a:r>
              <a:rPr lang="it-IT" dirty="0">
                <a:effectLst/>
                <a:latin typeface="FSC Boschetti Serif" panose="02000503070000020004" pitchFamily="2" charset="0"/>
                <a:ea typeface="Calibri" panose="020F0502020204030204" pitchFamily="34" charset="0"/>
                <a:cs typeface="Calibri" panose="020F0502020204030204" pitchFamily="34" charset="0"/>
              </a:rPr>
              <a:t>«E i libri furono aperti. Fu aperto anche un altro libro, quello della vita. I morti vennero giudicati secondo le loro opere, in base a ciò che era scritto in quei libri» (Apocalisse 20, 12).</a:t>
            </a:r>
          </a:p>
          <a:p>
            <a:pPr marL="90170" algn="just">
              <a:lnSpc>
                <a:spcPct val="150000"/>
              </a:lnSpc>
            </a:pPr>
            <a:endParaRPr lang="it-IT" b="1" dirty="0">
              <a:latin typeface="FSC Boschetti Serif" panose="02000503070000020004" pitchFamily="2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90170" algn="ctr">
              <a:lnSpc>
                <a:spcPct val="150000"/>
              </a:lnSpc>
            </a:pPr>
            <a:r>
              <a:rPr lang="it-IT" sz="1800" b="1" dirty="0">
                <a:effectLst/>
                <a:latin typeface="FSC Boschetti Serif" panose="02000503070000020004" pitchFamily="2" charset="0"/>
                <a:ea typeface="Calibri" panose="020F0502020204030204" pitchFamily="34" charset="0"/>
                <a:cs typeface="Calibri" panose="020F0502020204030204" pitchFamily="34" charset="0"/>
              </a:rPr>
              <a:t>In Michelangelo, di tutti questi molteplici e secolari parametri  iconografici, ne restano solo quattro: Gesù Cristo giudice, le trombe,  i libri e, in parte, la divisione destra/sinistra.</a:t>
            </a:r>
          </a:p>
          <a:p>
            <a:pPr marL="90170" algn="just">
              <a:lnSpc>
                <a:spcPct val="150000"/>
              </a:lnSpc>
            </a:pPr>
            <a:endParaRPr lang="it-IT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4A165CA-1C53-4FB4-BFD7-399175E42750}"/>
              </a:ext>
            </a:extLst>
          </p:cNvPr>
          <p:cNvSpPr txBox="1"/>
          <p:nvPr/>
        </p:nvSpPr>
        <p:spPr>
          <a:xfrm>
            <a:off x="3048740" y="621268"/>
            <a:ext cx="6094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b="1" dirty="0">
                <a:effectLst/>
                <a:latin typeface="FSC Boschetti Serif" panose="02000503070000020004" pitchFamily="2" charset="0"/>
                <a:ea typeface="Calibri" panose="020F0502020204030204" pitchFamily="34" charset="0"/>
                <a:cs typeface="Calibri" panose="020F0502020204030204" pitchFamily="34" charset="0"/>
              </a:rPr>
              <a:t>Passi biblici fondamentali per l'iconografia del Giudizio </a:t>
            </a:r>
            <a:endParaRPr lang="it-IT" dirty="0">
              <a:latin typeface="FSC Boschetti Serif" panose="02000503070000020004" pitchFamily="2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9AB8C51-31FF-42A8-9693-BDBB13EBB84F}"/>
              </a:ext>
            </a:extLst>
          </p:cNvPr>
          <p:cNvCxnSpPr/>
          <p:nvPr/>
        </p:nvCxnSpPr>
        <p:spPr>
          <a:xfrm>
            <a:off x="4119238" y="5060273"/>
            <a:ext cx="433230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95264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EA67503-7085-4B02-95A3-26953D59D383}"/>
              </a:ext>
            </a:extLst>
          </p:cNvPr>
          <p:cNvSpPr txBox="1"/>
          <p:nvPr/>
        </p:nvSpPr>
        <p:spPr>
          <a:xfrm>
            <a:off x="0" y="5753077"/>
            <a:ext cx="12046998" cy="10383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spcAft>
                <a:spcPts val="600"/>
              </a:spcAft>
            </a:pPr>
            <a:r>
              <a:rPr lang="en-US" b="1" dirty="0" err="1">
                <a:effectLst/>
                <a:latin typeface="FSC Boschetti Serif" panose="02000503070000020004" pitchFamily="2" charset="0"/>
              </a:rPr>
              <a:t>Battistero</a:t>
            </a:r>
            <a:r>
              <a:rPr lang="en-US" b="1" dirty="0">
                <a:effectLst/>
                <a:latin typeface="FSC Boschetti Serif" panose="02000503070000020004" pitchFamily="2" charset="0"/>
              </a:rPr>
              <a:t> di Firenze - </a:t>
            </a:r>
            <a:r>
              <a:rPr lang="en-US" b="1" dirty="0" err="1">
                <a:effectLst/>
                <a:latin typeface="FSC Boschetti Serif" panose="02000503070000020004" pitchFamily="2" charset="0"/>
              </a:rPr>
              <a:t>mosaici</a:t>
            </a:r>
            <a:r>
              <a:rPr lang="en-US" b="1" dirty="0">
                <a:effectLst/>
                <a:latin typeface="FSC Boschetti Serif" panose="02000503070000020004" pitchFamily="2" charset="0"/>
              </a:rPr>
              <a:t> </a:t>
            </a:r>
            <a:r>
              <a:rPr lang="en-US" b="1" dirty="0" err="1">
                <a:effectLst/>
                <a:latin typeface="FSC Boschetti Serif" panose="02000503070000020004" pitchFamily="2" charset="0"/>
              </a:rPr>
              <a:t>iniziati</a:t>
            </a:r>
            <a:r>
              <a:rPr lang="en-US" b="1" dirty="0">
                <a:effectLst/>
                <a:latin typeface="FSC Boschetti Serif" panose="02000503070000020004" pitchFamily="2" charset="0"/>
              </a:rPr>
              <a:t> </a:t>
            </a:r>
            <a:r>
              <a:rPr lang="en-US" b="1" dirty="0" err="1">
                <a:effectLst/>
                <a:latin typeface="FSC Boschetti Serif" panose="02000503070000020004" pitchFamily="2" charset="0"/>
              </a:rPr>
              <a:t>nel</a:t>
            </a:r>
            <a:r>
              <a:rPr lang="en-US" b="1" dirty="0">
                <a:effectLst/>
                <a:latin typeface="FSC Boschetti Serif" panose="02000503070000020004" pitchFamily="2" charset="0"/>
              </a:rPr>
              <a:t> 1225</a:t>
            </a:r>
            <a:endParaRPr lang="en-US" dirty="0">
              <a:latin typeface="FSC Boschetti Serif" panose="02000503070000020004" pitchFamily="2" charset="0"/>
            </a:endParaRPr>
          </a:p>
          <a:p>
            <a:pPr>
              <a:spcAft>
                <a:spcPts val="600"/>
              </a:spcAft>
            </a:pPr>
            <a:r>
              <a:rPr lang="en-US" sz="1600" dirty="0" err="1">
                <a:effectLst/>
                <a:latin typeface="FSC Boschetti Serif" panose="02000503070000020004" pitchFamily="2" charset="0"/>
              </a:rPr>
              <a:t>Centralità</a:t>
            </a:r>
            <a:r>
              <a:rPr lang="en-US" sz="1600" dirty="0">
                <a:effectLst/>
                <a:latin typeface="FSC Boschetti Serif" panose="02000503070000020004" pitchFamily="2" charset="0"/>
              </a:rPr>
              <a:t> di </a:t>
            </a:r>
            <a:r>
              <a:rPr lang="en-US" sz="1600" dirty="0" err="1">
                <a:effectLst/>
                <a:latin typeface="FSC Boschetti Serif" panose="02000503070000020004" pitchFamily="2" charset="0"/>
              </a:rPr>
              <a:t>Gesù</a:t>
            </a:r>
            <a:r>
              <a:rPr lang="en-US" sz="1600" dirty="0">
                <a:effectLst/>
                <a:latin typeface="FSC Boschetti Serif" panose="02000503070000020004" pitchFamily="2" charset="0"/>
              </a:rPr>
              <a:t> Cristo </a:t>
            </a:r>
            <a:r>
              <a:rPr lang="en-US" sz="1600" dirty="0" err="1">
                <a:effectLst/>
                <a:latin typeface="FSC Boschetti Serif" panose="02000503070000020004" pitchFamily="2" charset="0"/>
              </a:rPr>
              <a:t>giudice</a:t>
            </a:r>
            <a:r>
              <a:rPr lang="en-US" sz="1600" dirty="0">
                <a:effectLst/>
                <a:latin typeface="FSC Boschetti Serif" panose="02000503070000020004" pitchFamily="2" charset="0"/>
              </a:rPr>
              <a:t>, </a:t>
            </a:r>
            <a:r>
              <a:rPr lang="en-US" sz="1600" dirty="0" err="1">
                <a:effectLst/>
                <a:latin typeface="FSC Boschetti Serif" panose="02000503070000020004" pitchFamily="2" charset="0"/>
              </a:rPr>
              <a:t>morto</a:t>
            </a:r>
            <a:r>
              <a:rPr lang="en-US" sz="1600" dirty="0">
                <a:effectLst/>
                <a:latin typeface="FSC Boschetti Serif" panose="02000503070000020004" pitchFamily="2" charset="0"/>
              </a:rPr>
              <a:t> e </a:t>
            </a:r>
            <a:r>
              <a:rPr lang="en-US" sz="1600" dirty="0" err="1">
                <a:effectLst/>
                <a:latin typeface="FSC Boschetti Serif" panose="02000503070000020004" pitchFamily="2" charset="0"/>
              </a:rPr>
              <a:t>risorto</a:t>
            </a:r>
            <a:r>
              <a:rPr lang="en-US" sz="1600" dirty="0">
                <a:effectLst/>
                <a:latin typeface="FSC Boschetti Serif" panose="02000503070000020004" pitchFamily="2" charset="0"/>
              </a:rPr>
              <a:t>, </a:t>
            </a:r>
            <a:r>
              <a:rPr lang="en-US" sz="1600" dirty="0" err="1">
                <a:effectLst/>
                <a:latin typeface="FSC Boschetti Serif" panose="02000503070000020004" pitchFamily="2" charset="0"/>
              </a:rPr>
              <a:t>struttura</a:t>
            </a:r>
            <a:r>
              <a:rPr lang="en-US" sz="1600" dirty="0">
                <a:effectLst/>
                <a:latin typeface="FSC Boschetti Serif" panose="02000503070000020004" pitchFamily="2" charset="0"/>
              </a:rPr>
              <a:t> per </a:t>
            </a:r>
            <a:r>
              <a:rPr lang="en-US" sz="1600" dirty="0" err="1">
                <a:effectLst/>
                <a:latin typeface="FSC Boschetti Serif" panose="02000503070000020004" pitchFamily="2" charset="0"/>
              </a:rPr>
              <a:t>registri</a:t>
            </a:r>
            <a:r>
              <a:rPr lang="en-US" sz="1600" dirty="0">
                <a:effectLst/>
                <a:latin typeface="FSC Boschetti Serif" panose="02000503070000020004" pitchFamily="2" charset="0"/>
              </a:rPr>
              <a:t>. Non è una “scena”, è la </a:t>
            </a:r>
            <a:r>
              <a:rPr lang="en-US" sz="1600" dirty="0" err="1">
                <a:effectLst/>
                <a:latin typeface="FSC Boschetti Serif" panose="02000503070000020004" pitchFamily="2" charset="0"/>
              </a:rPr>
              <a:t>rappresentazione</a:t>
            </a:r>
            <a:r>
              <a:rPr lang="en-US" sz="1600" dirty="0">
                <a:effectLst/>
                <a:latin typeface="FSC Boschetti Serif" panose="02000503070000020004" pitchFamily="2" charset="0"/>
              </a:rPr>
              <a:t> “</a:t>
            </a:r>
            <a:r>
              <a:rPr lang="en-US" sz="1600" dirty="0" err="1">
                <a:effectLst/>
                <a:latin typeface="FSC Boschetti Serif" panose="02000503070000020004" pitchFamily="2" charset="0"/>
              </a:rPr>
              <a:t>statica</a:t>
            </a:r>
            <a:r>
              <a:rPr lang="en-US" sz="1600" dirty="0">
                <a:effectLst/>
                <a:latin typeface="FSC Boschetti Serif" panose="02000503070000020004" pitchFamily="2" charset="0"/>
              </a:rPr>
              <a:t>” </a:t>
            </a:r>
          </a:p>
          <a:p>
            <a:pPr>
              <a:spcAft>
                <a:spcPts val="600"/>
              </a:spcAft>
            </a:pPr>
            <a:r>
              <a:rPr lang="en-US" sz="1600" dirty="0">
                <a:effectLst/>
                <a:latin typeface="FSC Boschetti Serif" panose="02000503070000020004" pitchFamily="2" charset="0"/>
              </a:rPr>
              <a:t>di un </a:t>
            </a:r>
            <a:r>
              <a:rPr lang="en-US" sz="1600" dirty="0" err="1">
                <a:effectLst/>
                <a:latin typeface="FSC Boschetti Serif" panose="02000503070000020004" pitchFamily="2" charset="0"/>
              </a:rPr>
              <a:t>esito</a:t>
            </a:r>
            <a:r>
              <a:rPr lang="en-US" sz="1600" dirty="0">
                <a:effectLst/>
                <a:latin typeface="FSC Boschetti Serif" panose="02000503070000020004" pitchFamily="2" charset="0"/>
              </a:rPr>
              <a:t> </a:t>
            </a:r>
            <a:r>
              <a:rPr lang="en-US" sz="1600" dirty="0" err="1">
                <a:effectLst/>
                <a:latin typeface="FSC Boschetti Serif" panose="02000503070000020004" pitchFamily="2" charset="0"/>
              </a:rPr>
              <a:t>eterno</a:t>
            </a:r>
            <a:r>
              <a:rPr lang="en-US" sz="1600" dirty="0">
                <a:effectLst/>
                <a:latin typeface="FSC Boschetti Serif" panose="02000503070000020004" pitchFamily="2" charset="0"/>
              </a:rPr>
              <a:t>.</a:t>
            </a:r>
          </a:p>
          <a:p>
            <a:pPr marL="90170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effectLst/>
            </a:endParaRPr>
          </a:p>
          <a:p>
            <a:pPr>
              <a:spcAft>
                <a:spcPts val="600"/>
              </a:spcAft>
            </a:pPr>
            <a:endParaRPr lang="en-US" dirty="0">
              <a:effectLst/>
              <a:latin typeface="FSC Boschetti Serif" panose="02000503070000020004" pitchFamily="2" charset="0"/>
            </a:endParaRPr>
          </a:p>
        </p:txBody>
      </p:sp>
      <p:pic>
        <p:nvPicPr>
          <p:cNvPr id="5" name="Immagine 22">
            <a:extLst>
              <a:ext uri="{FF2B5EF4-FFF2-40B4-BE49-F238E27FC236}">
                <a16:creationId xmlns:a16="http://schemas.microsoft.com/office/drawing/2014/main" id="{D60E3EF0-3484-4C31-8386-2EFE6C574AD7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47" b="15247"/>
          <a:stretch/>
        </p:blipFill>
        <p:spPr bwMode="auto">
          <a:xfrm>
            <a:off x="0" y="0"/>
            <a:ext cx="12192000" cy="5646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713954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10">
            <a:extLst>
              <a:ext uri="{FF2B5EF4-FFF2-40B4-BE49-F238E27FC236}">
                <a16:creationId xmlns:a16="http://schemas.microsoft.com/office/drawing/2014/main" id="{99192C51-B764-4A9B-9587-5EF8B628B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A67503-7085-4B02-95A3-26953D59D383}"/>
              </a:ext>
            </a:extLst>
          </p:cNvPr>
          <p:cNvSpPr txBox="1"/>
          <p:nvPr/>
        </p:nvSpPr>
        <p:spPr>
          <a:xfrm>
            <a:off x="183516" y="1785721"/>
            <a:ext cx="5822122" cy="32865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it-IT" sz="1800" b="1" dirty="0">
                <a:effectLst/>
                <a:latin typeface="FSC Boschetti Serif" panose="02000503070000020004" pitchFamily="2" charset="0"/>
                <a:ea typeface="Calibri" panose="020F0502020204030204" pitchFamily="34" charset="0"/>
                <a:cs typeface="Calibri" panose="020F0502020204030204" pitchFamily="34" charset="0"/>
              </a:rPr>
              <a:t>Giotto, Giudizio universale Cappella degli Scrovegni (1303-1305)</a:t>
            </a:r>
            <a:endParaRPr lang="it-IT" b="1" dirty="0">
              <a:latin typeface="FSC Boschetti Serif" panose="02000503070000020004" pitchFamily="2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it-IT" sz="1800" dirty="0">
                <a:effectLst/>
                <a:latin typeface="FSC Boschetti Serif" panose="02000503070000020004" pitchFamily="2" charset="0"/>
                <a:ea typeface="Calibri" panose="020F0502020204030204" pitchFamily="34" charset="0"/>
                <a:cs typeface="Calibri" panose="020F0502020204030204" pitchFamily="34" charset="0"/>
              </a:rPr>
              <a:t>Resta la centralità "apocalittica" del giudice, crocifisso-risorto, ma qui vi è uno spazio unico e il giudizio diviene una scena. La nudità e la mostruosità caratterizzano la dannazione, le vesti i beati.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dirty="0">
              <a:effectLst/>
            </a:endParaRPr>
          </a:p>
        </p:txBody>
      </p:sp>
      <p:pic>
        <p:nvPicPr>
          <p:cNvPr id="4" name="Immagine 10">
            <a:extLst>
              <a:ext uri="{FF2B5EF4-FFF2-40B4-BE49-F238E27FC236}">
                <a16:creationId xmlns:a16="http://schemas.microsoft.com/office/drawing/2014/main" id="{C97C3677-BE4C-4B5D-9D17-CBD856D04A00}"/>
              </a:ext>
            </a:extLst>
          </p:cNvPr>
          <p:cNvPicPr/>
          <p:nvPr/>
        </p:nvPicPr>
        <p:blipFill rotWithShape="1">
          <a:blip r:embed="rId2" cstate="print"/>
          <a:srcRect t="280" r="2" b="4327"/>
          <a:stretch/>
        </p:blipFill>
        <p:spPr bwMode="auto">
          <a:xfrm>
            <a:off x="6189156" y="10"/>
            <a:ext cx="6002844" cy="6857990"/>
          </a:xfrm>
          <a:prstGeom prst="rect">
            <a:avLst/>
          </a:prstGeom>
          <a:noFill/>
          <a:effectLst/>
        </p:spPr>
      </p:pic>
    </p:spTree>
    <p:extLst>
      <p:ext uri="{BB962C8B-B14F-4D97-AF65-F5344CB8AC3E}">
        <p14:creationId xmlns:p14="http://schemas.microsoft.com/office/powerpoint/2010/main" val="32302127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2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11EEA624-78A9-4746-87CF-3098F46F0B4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89" b="-1"/>
          <a:stretch/>
        </p:blipFill>
        <p:spPr>
          <a:xfrm>
            <a:off x="1" y="10"/>
            <a:ext cx="6936390" cy="685799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EA67503-7085-4B02-95A3-26953D59D383}"/>
              </a:ext>
            </a:extLst>
          </p:cNvPr>
          <p:cNvSpPr txBox="1"/>
          <p:nvPr/>
        </p:nvSpPr>
        <p:spPr>
          <a:xfrm>
            <a:off x="7475931" y="2427362"/>
            <a:ext cx="4173480" cy="20032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it-IT" b="1" dirty="0">
                <a:effectLst/>
                <a:latin typeface="FSC Boschetti Serif" panose="02000503070000020004" pitchFamily="2" charset="0"/>
              </a:rPr>
              <a:t>Luca Signorelli,  Capella di San Brizio Duomo di Orvieto  (1459-1502)</a:t>
            </a:r>
            <a:endParaRPr lang="en-US" b="1" dirty="0">
              <a:latin typeface="FSC Boschetti Serif" panose="02000503070000020004" pitchFamily="2" charset="0"/>
            </a:endParaRP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it-IT" sz="1800" dirty="0">
                <a:effectLst/>
                <a:latin typeface="FSC Boschetti Serif" panose="02000503070000020004" pitchFamily="2" charset="0"/>
                <a:ea typeface="Calibri" panose="020F0502020204030204" pitchFamily="34" charset="0"/>
                <a:cs typeface="Calibri" panose="020F0502020204030204" pitchFamily="34" charset="0"/>
              </a:rPr>
              <a:t>Grande evidenza della scena della resurrezione dei morti dalla terra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1663194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magine 19" descr="A Orvieto l'Apocalisse secondo Luca Signorelli">
            <a:extLst>
              <a:ext uri="{FF2B5EF4-FFF2-40B4-BE49-F238E27FC236}">
                <a16:creationId xmlns:a16="http://schemas.microsoft.com/office/drawing/2014/main" id="{B7C91A81-D1DB-44CE-9735-4BFC3E3A7219}"/>
              </a:ext>
            </a:extLst>
          </p:cNvPr>
          <p:cNvPicPr/>
          <p:nvPr/>
        </p:nvPicPr>
        <p:blipFill rotWithShape="1">
          <a:blip r:embed="rId2" cstate="print"/>
          <a:srcRect l="7330" r="12514"/>
          <a:stretch/>
        </p:blipFill>
        <p:spPr bwMode="auto">
          <a:xfrm>
            <a:off x="1" y="10"/>
            <a:ext cx="6936390" cy="6857990"/>
          </a:xfrm>
          <a:prstGeom prst="rect">
            <a:avLst/>
          </a:prstGeom>
          <a:noFill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EA67503-7085-4B02-95A3-26953D59D383}"/>
              </a:ext>
            </a:extLst>
          </p:cNvPr>
          <p:cNvSpPr txBox="1"/>
          <p:nvPr/>
        </p:nvSpPr>
        <p:spPr>
          <a:xfrm>
            <a:off x="7531610" y="2434201"/>
            <a:ext cx="3822189" cy="3742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dirty="0">
              <a:effectLst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D7757D3-1CF8-4734-92D8-97E9461AFBAA}"/>
              </a:ext>
            </a:extLst>
          </p:cNvPr>
          <p:cNvSpPr txBox="1"/>
          <p:nvPr/>
        </p:nvSpPr>
        <p:spPr>
          <a:xfrm>
            <a:off x="7235302" y="2573445"/>
            <a:ext cx="4605678" cy="1741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0170" algn="just">
              <a:lnSpc>
                <a:spcPct val="150000"/>
              </a:lnSpc>
            </a:pPr>
            <a:r>
              <a:rPr lang="it-IT" dirty="0">
                <a:latin typeface="FSC Boschetti Serif" panose="02000503070000020004" pitchFamily="2" charset="0"/>
                <a:cs typeface="Calibri" panose="020F0502020204030204" pitchFamily="34" charset="0"/>
              </a:rPr>
              <a:t>È la scena che più anticipa Michelangelo, caduta-trascinamento verso il basso e groviglio di corpi e “umanizzazione” dei diavoli.</a:t>
            </a:r>
          </a:p>
        </p:txBody>
      </p:sp>
    </p:spTree>
    <p:extLst>
      <p:ext uri="{BB962C8B-B14F-4D97-AF65-F5344CB8AC3E}">
        <p14:creationId xmlns:p14="http://schemas.microsoft.com/office/powerpoint/2010/main" val="20829211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A67503-7085-4B02-95A3-26953D59D383}"/>
              </a:ext>
            </a:extLst>
          </p:cNvPr>
          <p:cNvSpPr txBox="1"/>
          <p:nvPr/>
        </p:nvSpPr>
        <p:spPr>
          <a:xfrm>
            <a:off x="7531610" y="2434201"/>
            <a:ext cx="3822189" cy="3742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dirty="0">
              <a:effectLst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D7757D3-1CF8-4734-92D8-97E9461AFBAA}"/>
              </a:ext>
            </a:extLst>
          </p:cNvPr>
          <p:cNvSpPr txBox="1"/>
          <p:nvPr/>
        </p:nvSpPr>
        <p:spPr>
          <a:xfrm>
            <a:off x="9341798" y="3162670"/>
            <a:ext cx="2630304" cy="8801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0170" algn="just">
              <a:lnSpc>
                <a:spcPct val="150000"/>
              </a:lnSpc>
            </a:pPr>
            <a:r>
              <a:rPr lang="it-IT" sz="1800" dirty="0">
                <a:effectLst/>
                <a:latin typeface="FSC Boschetti Serif" panose="02000503070000020004" pitchFamily="2" charset="0"/>
                <a:ea typeface="Calibri" panose="020F0502020204030204" pitchFamily="34" charset="0"/>
                <a:cs typeface="Calibri" panose="020F0502020204030204" pitchFamily="34" charset="0"/>
              </a:rPr>
              <a:t>La nudità è anche dei beati.</a:t>
            </a:r>
            <a:endParaRPr lang="it-IT" sz="1600" dirty="0">
              <a:effectLst/>
              <a:latin typeface="FSC Boschetti Serif" panose="02000503070000020004" pitchFamily="2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Immagine 13" descr="Gli eletti in Paradiso affresco di Luca Signorelli nel primo Rinascimento  Cappella della Madonna di San Brizio del gotico italiano Cattedrale di  Santa Maria A Foto stock - Alamy">
            <a:extLst>
              <a:ext uri="{FF2B5EF4-FFF2-40B4-BE49-F238E27FC236}">
                <a16:creationId xmlns:a16="http://schemas.microsoft.com/office/drawing/2014/main" id="{C5373031-7BCD-45D5-989C-54097A7FED5C}"/>
              </a:ext>
            </a:extLst>
          </p:cNvPr>
          <p:cNvPicPr/>
          <p:nvPr/>
        </p:nvPicPr>
        <p:blipFill rotWithShape="1">
          <a:blip r:embed="rId2" cstate="print"/>
          <a:srcRect l="8070" r="4080" b="10209"/>
          <a:stretch/>
        </p:blipFill>
        <p:spPr bwMode="auto">
          <a:xfrm>
            <a:off x="0" y="0"/>
            <a:ext cx="912494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422137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49FA4E0B26F81549820FA8C5872B60F0" ma:contentTypeVersion="10" ma:contentTypeDescription="Creare un nuovo documento." ma:contentTypeScope="" ma:versionID="07cf195437c6773ba3990296765d8b9f">
  <xsd:schema xmlns:xsd="http://www.w3.org/2001/XMLSchema" xmlns:xs="http://www.w3.org/2001/XMLSchema" xmlns:p="http://schemas.microsoft.com/office/2006/metadata/properties" xmlns:ns3="3e45438b-fe77-4a1c-aaba-5d757fc5dada" xmlns:ns4="7d81eb94-4757-4860-bb3b-439105ed4136" targetNamespace="http://schemas.microsoft.com/office/2006/metadata/properties" ma:root="true" ma:fieldsID="06090068c6d1c79ce1042fdc28a138f9" ns3:_="" ns4:_="">
    <xsd:import namespace="3e45438b-fe77-4a1c-aaba-5d757fc5dada"/>
    <xsd:import namespace="7d81eb94-4757-4860-bb3b-439105ed413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45438b-fe77-4a1c-aaba-5d757fc5da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81eb94-4757-4860-bb3b-439105ed4136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Hash suggerimento condivisione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4F626A9-6CF7-4B6F-B224-43C7DA8CB45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88E8EE8-CC92-4D68-AB30-B765EEEA81BC}">
  <ds:schemaRefs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7d81eb94-4757-4860-bb3b-439105ed4136"/>
    <ds:schemaRef ds:uri="http://purl.org/dc/terms/"/>
    <ds:schemaRef ds:uri="3e45438b-fe77-4a1c-aaba-5d757fc5dada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5F594950-318A-4C80-80FB-50D781CDAC0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e45438b-fe77-4a1c-aaba-5d757fc5dada"/>
    <ds:schemaRef ds:uri="7d81eb94-4757-4860-bb3b-439105ed413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568</TotalTime>
  <Words>813</Words>
  <Application>Microsoft Office PowerPoint</Application>
  <PresentationFormat>Widescreen</PresentationFormat>
  <Paragraphs>52</Paragraphs>
  <Slides>17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FSC Boschetti Serif</vt:lpstr>
      <vt:lpstr>Times New Roman</vt:lpstr>
      <vt:lpstr>Office Theme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Federica Petricca</dc:creator>
  <cp:lastModifiedBy>Piero</cp:lastModifiedBy>
  <cp:revision>15</cp:revision>
  <dcterms:created xsi:type="dcterms:W3CDTF">2021-05-17T07:38:49Z</dcterms:created>
  <dcterms:modified xsi:type="dcterms:W3CDTF">2023-02-20T09:53:59Z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0x01010049FA4E0B26F81549820FA8C5872B60F0</vt:lpwstr>
  </property>
</Properties>
</file>