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4" r:id="rId7"/>
    <p:sldId id="265" r:id="rId8"/>
    <p:sldId id="266" r:id="rId9"/>
    <p:sldId id="267" r:id="rId10"/>
    <p:sldId id="281" r:id="rId11"/>
    <p:sldId id="282"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13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4BDF68E2-58F2-4D09-BE8B-E3BD06533059}"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10/12/2025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1164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2E2D6473-DF6D-4702-B328-E0DD40540A4E}"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10/12/2025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25723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98624D31-43A5-475A-80CF-332C9F6DCF35}"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10/12/2025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34866534"/>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28FC5F6-F338-4AE4-BB23-26385BCFC423}"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10/12/2025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113E31D-E2AB-40D1-8B51-AFA5AFEF393A}"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6774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Modifica gli stili del testo dello schema</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20EBB0C4-6273-4C6E-B9BD-2EDC30F1CD52}"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10/12/2025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2893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19AB4D41-86C1-4908-B66A-0B50CEB3BF29}"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10/12/2025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6325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Content Placeholder 3"/>
          <p:cNvSpPr>
            <a:spLocks noGrp="1"/>
          </p:cNvSpPr>
          <p:nvPr>
            <p:ph sz="half" idx="2"/>
          </p:nvPr>
        </p:nvSpPr>
        <p:spPr>
          <a:xfrm>
            <a:off x="822960" y="2582334"/>
            <a:ext cx="3703320" cy="3286760"/>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Content Placeholder 5"/>
          <p:cNvSpPr>
            <a:spLocks noGrp="1"/>
          </p:cNvSpPr>
          <p:nvPr>
            <p:ph sz="quarter" idx="4"/>
          </p:nvPr>
        </p:nvSpPr>
        <p:spPr>
          <a:xfrm>
            <a:off x="4663440" y="2582334"/>
            <a:ext cx="3703320" cy="3286760"/>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E6426E2C-56C1-4E0D-A793-0088A7FDD37E}"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10/12/2025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6889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C8C39B41-D8B5-4052-B551-9B5525EAA8B6}"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10/12/2025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17636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4D94136C-8742-45B2-AF27-D93DF72833A9}"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10/12/2025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lvl1pPr>
              <a:defRPr>
                <a:solidFill>
                  <a:srgbClr val="FFFFFF"/>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49529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it-IT" smtClean="0"/>
              <a:t>Fare clic per modificare lo stile del titolo</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32ABBEA6-7C60-4B02-AE87-00D78D8422AF}"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10/12/2025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637052"/>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637052"/>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637052"/>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78180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C9CAD897-D46E-4AD2-BD9B-49DD3E640873}"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10/12/2025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0131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98624D31-43A5-475A-80CF-332C9F6DCF35}" type="datetimeFigureOut">
              <a:rPr kumimoji="0" lang="en-US" sz="90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10/12/2025</a:t>
            </a:fld>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900" b="0" i="0" u="none" strike="noStrike" kern="1200" cap="all" spc="0" normalizeH="0" baseline="0" noProof="0" dirty="0">
              <a:ln>
                <a:noFill/>
              </a:ln>
              <a:solidFill>
                <a:srgbClr val="FFFFFF"/>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‹N›</a:t>
            </a:fld>
            <a:endParaRPr kumimoji="0" lang="en-US" sz="105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59070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825038" y="940904"/>
            <a:ext cx="7543800" cy="2491409"/>
          </a:xfrm>
        </p:spPr>
        <p:txBody>
          <a:bodyPr>
            <a:normAutofit fontScale="90000"/>
          </a:bodyPr>
          <a:lstStyle/>
          <a:p>
            <a:r>
              <a:rPr lang="it-IT" sz="4900" i="1" smtClean="0"/>
              <a:t>Lex naturae</a:t>
            </a:r>
            <a:r>
              <a:rPr lang="it-IT" sz="4900" smtClean="0"/>
              <a:t>: un saggio di teologia biblica</a:t>
            </a:r>
            <a:br>
              <a:rPr lang="it-IT" sz="4900" smtClean="0"/>
            </a:br>
            <a:r>
              <a:rPr lang="it-IT" sz="4900" smtClean="0"/>
              <a:t>2. I profeti e i sapienti</a:t>
            </a:r>
            <a:r>
              <a:rPr lang="it-IT" sz="5400" dirty="0" smtClean="0"/>
              <a:t/>
            </a:r>
            <a:br>
              <a:rPr lang="it-IT" sz="5400" dirty="0" smtClean="0"/>
            </a:br>
            <a:r>
              <a:rPr lang="it-IT" sz="5400" dirty="0" smtClean="0"/>
              <a:t/>
            </a:r>
            <a:br>
              <a:rPr lang="it-IT" sz="5400" dirty="0" smtClean="0"/>
            </a:br>
            <a:r>
              <a:rPr lang="it-IT" sz="3600" dirty="0" smtClean="0"/>
              <a:t>a cura di Pier Davide </a:t>
            </a:r>
            <a:r>
              <a:rPr lang="it-IT" sz="3600" dirty="0" err="1" smtClean="0"/>
              <a:t>Guenzi</a:t>
            </a:r>
            <a:endParaRPr lang="it-IT" sz="3600" dirty="0"/>
          </a:p>
        </p:txBody>
      </p:sp>
      <p:sp>
        <p:nvSpPr>
          <p:cNvPr id="3" name="Sottotitolo 2"/>
          <p:cNvSpPr>
            <a:spLocks noGrp="1"/>
          </p:cNvSpPr>
          <p:nvPr>
            <p:ph type="subTitle" idx="1"/>
          </p:nvPr>
        </p:nvSpPr>
        <p:spPr>
          <a:xfrm>
            <a:off x="825038" y="4455621"/>
            <a:ext cx="7543800" cy="1680136"/>
          </a:xfrm>
        </p:spPr>
        <p:txBody>
          <a:bodyPr>
            <a:normAutofit lnSpcReduction="10000"/>
          </a:bodyPr>
          <a:lstStyle/>
          <a:p>
            <a:r>
              <a:rPr lang="it-IT" dirty="0" smtClean="0"/>
              <a:t>Corso di specializzazione </a:t>
            </a:r>
          </a:p>
          <a:p>
            <a:r>
              <a:rPr lang="it-IT" dirty="0" err="1" smtClean="0"/>
              <a:t>lex</a:t>
            </a:r>
            <a:r>
              <a:rPr lang="it-IT" dirty="0" smtClean="0"/>
              <a:t> </a:t>
            </a:r>
            <a:r>
              <a:rPr lang="it-IT" dirty="0" err="1" smtClean="0"/>
              <a:t>naturae</a:t>
            </a:r>
            <a:r>
              <a:rPr lang="it-IT" dirty="0" smtClean="0"/>
              <a:t>: Storia del concetto – teologia biblica – questioni teoriche</a:t>
            </a:r>
          </a:p>
          <a:p>
            <a:r>
              <a:rPr lang="it-IT" dirty="0" err="1" smtClean="0"/>
              <a:t>Ftis</a:t>
            </a:r>
            <a:r>
              <a:rPr lang="it-IT" dirty="0" smtClean="0"/>
              <a:t> anno accademico 2025-2026</a:t>
            </a:r>
            <a:endParaRPr lang="it-IT" dirty="0"/>
          </a:p>
        </p:txBody>
      </p:sp>
    </p:spTree>
    <p:extLst>
      <p:ext uri="{BB962C8B-B14F-4D97-AF65-F5344CB8AC3E}">
        <p14:creationId xmlns:p14="http://schemas.microsoft.com/office/powerpoint/2010/main" val="30617710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just"/>
            <a:r>
              <a:rPr lang="it-IT" sz="2400" dirty="0"/>
              <a:t>La creazione assume il profilo di un’alleanza universale che coinvolge Dio e l’intera umanità. Lo stesso patto con Abramo (cfr. </a:t>
            </a:r>
            <a:r>
              <a:rPr lang="it-IT" sz="2400" i="1" dirty="0" err="1"/>
              <a:t>Gen</a:t>
            </a:r>
            <a:r>
              <a:rPr lang="it-IT" sz="2400" dirty="0"/>
              <a:t> 12) dà ragione di una benedizione divina particolare già anticipata come </a:t>
            </a:r>
            <a:r>
              <a:rPr lang="it-IT" sz="2400" b="1" dirty="0"/>
              <a:t>promessa di vita nel racconto protologico che ha come beneficiario l’</a:t>
            </a:r>
            <a:r>
              <a:rPr lang="it-IT" sz="2400" b="1" i="1" dirty="0"/>
              <a:t>Adam</a:t>
            </a:r>
            <a:r>
              <a:rPr lang="it-IT" sz="2400" b="1" dirty="0"/>
              <a:t> e la sua </a:t>
            </a:r>
            <a:r>
              <a:rPr lang="it-IT" sz="2400" b="1" dirty="0" smtClean="0"/>
              <a:t>stirpe</a:t>
            </a:r>
            <a:r>
              <a:rPr lang="it-IT" sz="2400" dirty="0" smtClean="0"/>
              <a:t>.</a:t>
            </a:r>
          </a:p>
          <a:p>
            <a:pPr algn="just"/>
            <a:r>
              <a:rPr lang="it-IT" sz="2400" dirty="0"/>
              <a:t>Il processo di universalizzazione, riscontrabile nei testi profetici, si sviluppa così attraverso </a:t>
            </a:r>
            <a:r>
              <a:rPr lang="it-IT" sz="2400" b="1" dirty="0"/>
              <a:t>il “movimento retrospettivo”</a:t>
            </a:r>
            <a:r>
              <a:rPr lang="it-IT" sz="2400" dirty="0"/>
              <a:t> interno alla stessa Torah e ai suoi “patti di alleanza”: da Mosè ad Abramo, a Noè fino ai racconti di creazione. </a:t>
            </a:r>
          </a:p>
          <a:p>
            <a:endParaRPr lang="it-IT" dirty="0"/>
          </a:p>
        </p:txBody>
      </p:sp>
    </p:spTree>
    <p:extLst>
      <p:ext uri="{BB962C8B-B14F-4D97-AF65-F5344CB8AC3E}">
        <p14:creationId xmlns:p14="http://schemas.microsoft.com/office/powerpoint/2010/main" val="20759943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09707" y="1726465"/>
            <a:ext cx="7543801" cy="4435796"/>
          </a:xfrm>
        </p:spPr>
        <p:txBody>
          <a:bodyPr>
            <a:noAutofit/>
          </a:bodyPr>
          <a:lstStyle/>
          <a:p>
            <a:pPr algn="just"/>
            <a:r>
              <a:rPr lang="it-IT" dirty="0" smtClean="0"/>
              <a:t>In riferimento </a:t>
            </a:r>
            <a:r>
              <a:rPr lang="it-IT" dirty="0"/>
              <a:t>all’</a:t>
            </a:r>
            <a:r>
              <a:rPr lang="it-IT" b="1" dirty="0"/>
              <a:t>alleanza </a:t>
            </a:r>
            <a:r>
              <a:rPr lang="it-IT" b="1" dirty="0" err="1"/>
              <a:t>noachica</a:t>
            </a:r>
            <a:r>
              <a:rPr lang="it-IT" dirty="0"/>
              <a:t>, si </a:t>
            </a:r>
            <a:r>
              <a:rPr lang="it-IT" dirty="0" smtClean="0"/>
              <a:t>nota </a:t>
            </a:r>
            <a:r>
              <a:rPr lang="it-IT" dirty="0"/>
              <a:t>il collegamento tra narrazione e legge, tra promessa e compimento, tra creazione (o </a:t>
            </a:r>
            <a:r>
              <a:rPr lang="it-IT" dirty="0" err="1"/>
              <a:t>ri</a:t>
            </a:r>
            <a:r>
              <a:rPr lang="it-IT" dirty="0"/>
              <a:t>-creazione in riferimento alla de-creazione operata dal peccato) e alleanza. </a:t>
            </a:r>
            <a:endParaRPr lang="it-IT" dirty="0" smtClean="0"/>
          </a:p>
          <a:p>
            <a:pPr algn="just"/>
            <a:r>
              <a:rPr lang="it-IT" dirty="0" smtClean="0"/>
              <a:t>Tale </a:t>
            </a:r>
            <a:r>
              <a:rPr lang="it-IT" dirty="0"/>
              <a:t>alleanza, sancita con la totalità del genere umano, comporta un particolare rispetto alla vita che si impone a ogni uomo, tanto che nell’ambito del giudaismo rabbinico saranno ravvisati nel testo </a:t>
            </a:r>
            <a:r>
              <a:rPr lang="it-IT" b="1" dirty="0"/>
              <a:t>sette precetti offerti a tutta l’umanità</a:t>
            </a:r>
            <a:r>
              <a:rPr lang="it-IT" dirty="0"/>
              <a:t>: non ti farai idoli, non ucciderai, non ruberai, non commetterai adulterio, non bestemmierai, non mangerai la carne di un animale vivo, stabilirai tribunali di giustizia per far rispettare i sei comandamenti precedenti (cfr. Talmud </a:t>
            </a:r>
            <a:r>
              <a:rPr lang="it-IT" i="1" dirty="0" err="1"/>
              <a:t>Sanhedrin</a:t>
            </a:r>
            <a:r>
              <a:rPr lang="it-IT" dirty="0"/>
              <a:t> 56,1). </a:t>
            </a:r>
            <a:endParaRPr lang="it-IT" dirty="0" smtClean="0"/>
          </a:p>
          <a:p>
            <a:pPr algn="just"/>
            <a:r>
              <a:rPr lang="it-IT" dirty="0" smtClean="0"/>
              <a:t>Si </a:t>
            </a:r>
            <a:r>
              <a:rPr lang="it-IT" dirty="0"/>
              <a:t>rintraccia il tracciato oggetto di approfondimento nell’ambito della letteratura sapienziale della creazione «come l’atto con cui Dio struttura l’insieme dell’universo dandogli una legge</a:t>
            </a:r>
            <a:r>
              <a:rPr lang="it-IT" dirty="0" smtClean="0"/>
              <a:t>» (</a:t>
            </a:r>
            <a:r>
              <a:rPr lang="it-IT" dirty="0"/>
              <a:t>CTI, </a:t>
            </a:r>
            <a:r>
              <a:rPr lang="it-IT" i="1" dirty="0"/>
              <a:t>Alla ricerca di un’etica universale</a:t>
            </a:r>
            <a:r>
              <a:rPr lang="it-IT" dirty="0"/>
              <a:t>, n. </a:t>
            </a:r>
            <a:r>
              <a:rPr lang="it-IT" dirty="0" smtClean="0"/>
              <a:t>22).</a:t>
            </a:r>
            <a:endParaRPr lang="it-IT" dirty="0"/>
          </a:p>
        </p:txBody>
      </p:sp>
    </p:spTree>
    <p:extLst>
      <p:ext uri="{BB962C8B-B14F-4D97-AF65-F5344CB8AC3E}">
        <p14:creationId xmlns:p14="http://schemas.microsoft.com/office/powerpoint/2010/main" val="27844134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737360"/>
            <a:ext cx="7543801" cy="4504413"/>
          </a:xfrm>
        </p:spPr>
        <p:txBody>
          <a:bodyPr>
            <a:noAutofit/>
          </a:bodyPr>
          <a:lstStyle/>
          <a:p>
            <a:pPr algn="just"/>
            <a:r>
              <a:rPr lang="it-IT" sz="2400" dirty="0"/>
              <a:t>U</a:t>
            </a:r>
            <a:r>
              <a:rPr lang="it-IT" sz="2400" dirty="0" smtClean="0"/>
              <a:t>na </a:t>
            </a:r>
            <a:r>
              <a:rPr lang="it-IT" sz="2400" dirty="0"/>
              <a:t>traccia di questa istanza universale è </a:t>
            </a:r>
            <a:r>
              <a:rPr lang="it-IT" sz="2400" dirty="0" smtClean="0"/>
              <a:t>rintracciabile anche </a:t>
            </a:r>
            <a:r>
              <a:rPr lang="it-IT" sz="2400" dirty="0"/>
              <a:t>negli </a:t>
            </a:r>
            <a:r>
              <a:rPr lang="it-IT" sz="2400" b="1" dirty="0"/>
              <a:t>oracoli per (contro) le nazioni </a:t>
            </a:r>
            <a:r>
              <a:rPr lang="it-IT" sz="2400" dirty="0"/>
              <a:t>nei quali «Dio chiede conto alle nazioni straniere che violano la giustizia e il diritto</a:t>
            </a:r>
            <a:r>
              <a:rPr lang="it-IT" sz="2400" dirty="0" smtClean="0"/>
              <a:t>» (</a:t>
            </a:r>
            <a:r>
              <a:rPr lang="it-IT" sz="2400" dirty="0"/>
              <a:t>CTI, </a:t>
            </a:r>
            <a:r>
              <a:rPr lang="it-IT" sz="2400" i="1" dirty="0"/>
              <a:t>Alla ricerca di un’etica universale</a:t>
            </a:r>
            <a:r>
              <a:rPr lang="it-IT" sz="2400" dirty="0"/>
              <a:t>, n. </a:t>
            </a:r>
            <a:r>
              <a:rPr lang="it-IT" sz="2400" dirty="0" smtClean="0"/>
              <a:t>22), </a:t>
            </a:r>
            <a:r>
              <a:rPr lang="it-IT" sz="2400" dirty="0"/>
              <a:t>ma </a:t>
            </a:r>
            <a:r>
              <a:rPr lang="it-IT" sz="2400" dirty="0" smtClean="0"/>
              <a:t>che </a:t>
            </a:r>
            <a:r>
              <a:rPr lang="it-IT" sz="2400" dirty="0"/>
              <a:t>possano diventare strumenti della sua giustizia o destinatarie di una promessa di pacificazione e superamento delle conflittualità. </a:t>
            </a:r>
            <a:endParaRPr lang="it-IT" sz="2400" dirty="0" smtClean="0"/>
          </a:p>
          <a:p>
            <a:pPr algn="just"/>
            <a:r>
              <a:rPr lang="it-IT" sz="2400" dirty="0" smtClean="0"/>
              <a:t>Si </a:t>
            </a:r>
            <a:r>
              <a:rPr lang="it-IT" sz="2400" dirty="0"/>
              <a:t>veda a riguardo il bel testo di </a:t>
            </a:r>
            <a:r>
              <a:rPr lang="it-IT" sz="2400" i="1" dirty="0"/>
              <a:t>Isaia </a:t>
            </a:r>
            <a:r>
              <a:rPr lang="it-IT" sz="2400" dirty="0"/>
              <a:t>19,16-24, ritenuto un’interpolazione tardiva all’interno dei primitivi oracoli contro le nazioni, in cui anche i due stati, Egitto e Assiria, nemici storici della libertà politica di Israele e grandi potenze del tempo, diventano </a:t>
            </a:r>
            <a:r>
              <a:rPr lang="it-IT" sz="2400" b="1" dirty="0"/>
              <a:t>destinatari della stessa promessa e dei privilegi riservati al popolo di Dio</a:t>
            </a:r>
            <a:r>
              <a:rPr lang="it-IT" sz="2400" dirty="0" smtClean="0"/>
              <a:t>.</a:t>
            </a:r>
            <a:endParaRPr lang="it-IT" sz="2400" dirty="0"/>
          </a:p>
        </p:txBody>
      </p:sp>
    </p:spTree>
    <p:extLst>
      <p:ext uri="{BB962C8B-B14F-4D97-AF65-F5344CB8AC3E}">
        <p14:creationId xmlns:p14="http://schemas.microsoft.com/office/powerpoint/2010/main" val="22571828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845734"/>
            <a:ext cx="7543801" cy="3402127"/>
          </a:xfrm>
        </p:spPr>
        <p:txBody>
          <a:bodyPr>
            <a:normAutofit/>
          </a:bodyPr>
          <a:lstStyle/>
          <a:p>
            <a:pPr algn="just"/>
            <a:r>
              <a:rPr lang="it-IT" sz="2800" dirty="0"/>
              <a:t>In </a:t>
            </a:r>
            <a:r>
              <a:rPr lang="it-IT" sz="2800" i="1" dirty="0"/>
              <a:t>Isaia </a:t>
            </a:r>
            <a:r>
              <a:rPr lang="it-IT" sz="2800" dirty="0"/>
              <a:t>19,16-24 </a:t>
            </a:r>
            <a:r>
              <a:rPr lang="it-IT" sz="2800" dirty="0" smtClean="0"/>
              <a:t>si </a:t>
            </a:r>
            <a:r>
              <a:rPr lang="it-IT" sz="2800" dirty="0"/>
              <a:t>esprime che «Israele è il centro della salvezza anche quando tale salvezza è per tutti. </a:t>
            </a:r>
            <a:r>
              <a:rPr lang="it-IT" sz="2800" b="1" dirty="0"/>
              <a:t>L’elezione non si dissolve nell’universalità</a:t>
            </a:r>
            <a:r>
              <a:rPr lang="it-IT" sz="2800" dirty="0"/>
              <a:t>: queste due nozioni non si logorano a vicenda. […] L’unità si realizza nell’unico; questa unità e unicità sono accordate dalla nuova creazione, atto singolo </a:t>
            </a:r>
            <a:r>
              <a:rPr lang="it-IT" sz="2800" dirty="0" smtClean="0"/>
              <a:t>di Dio </a:t>
            </a:r>
            <a:r>
              <a:rPr lang="it-IT" sz="2800" dirty="0"/>
              <a:t>che investe tutto</a:t>
            </a:r>
            <a:r>
              <a:rPr lang="it-IT" sz="2800" dirty="0" smtClean="0"/>
              <a:t>» (P. </a:t>
            </a:r>
            <a:r>
              <a:rPr lang="it-IT" sz="2800" cap="small" dirty="0" err="1"/>
              <a:t>Beauchamp</a:t>
            </a:r>
            <a:r>
              <a:rPr lang="it-IT" sz="2800" dirty="0"/>
              <a:t>, </a:t>
            </a:r>
            <a:r>
              <a:rPr lang="it-IT" sz="2800" i="1" dirty="0"/>
              <a:t>L’uno e </a:t>
            </a:r>
            <a:r>
              <a:rPr lang="it-IT" sz="2800" i="1" dirty="0" smtClean="0"/>
              <a:t>l’altro testamento</a:t>
            </a:r>
            <a:r>
              <a:rPr lang="it-IT" sz="2800" dirty="0" smtClean="0"/>
              <a:t>, 305).</a:t>
            </a:r>
            <a:endParaRPr lang="it-IT" sz="2800" dirty="0"/>
          </a:p>
        </p:txBody>
      </p:sp>
    </p:spTree>
    <p:extLst>
      <p:ext uri="{BB962C8B-B14F-4D97-AF65-F5344CB8AC3E}">
        <p14:creationId xmlns:p14="http://schemas.microsoft.com/office/powerpoint/2010/main" val="36618028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2. I sapienti</a:t>
            </a:r>
            <a:endParaRPr lang="it-IT" dirty="0"/>
          </a:p>
        </p:txBody>
      </p:sp>
      <p:sp>
        <p:nvSpPr>
          <p:cNvPr id="3" name="Segnaposto contenuto 2"/>
          <p:cNvSpPr>
            <a:spLocks noGrp="1"/>
          </p:cNvSpPr>
          <p:nvPr>
            <p:ph idx="1"/>
          </p:nvPr>
        </p:nvSpPr>
        <p:spPr/>
        <p:txBody>
          <a:bodyPr>
            <a:noAutofit/>
          </a:bodyPr>
          <a:lstStyle/>
          <a:p>
            <a:pPr algn="just"/>
            <a:r>
              <a:rPr lang="it-IT" sz="2400" dirty="0"/>
              <a:t>Se la </a:t>
            </a:r>
            <a:r>
              <a:rPr lang="it-IT" sz="2400" i="1" dirty="0"/>
              <a:t>Torah</a:t>
            </a:r>
            <a:r>
              <a:rPr lang="it-IT" sz="2400" dirty="0"/>
              <a:t> rappresenta ciò che sta all’inizio, non in un passato inaccessibile, ma che ambisce a diventare presente come dono di senso per la vita «ricevuto fin dall’origine» (P. </a:t>
            </a:r>
            <a:r>
              <a:rPr lang="it-IT" sz="2400" dirty="0" err="1"/>
              <a:t>Beauchamp</a:t>
            </a:r>
            <a:r>
              <a:rPr lang="it-IT" sz="2400" dirty="0"/>
              <a:t>) e la voce profetica sottolinea l’appello personale alla conversione che si impone adesso, nell’accadere della storia, la sapienza offre il suo </a:t>
            </a:r>
            <a:r>
              <a:rPr lang="it-IT" sz="2400" b="1" dirty="0"/>
              <a:t>insegnamento per ogni tempo e ogni luogo </a:t>
            </a:r>
            <a:r>
              <a:rPr lang="it-IT" sz="2400" dirty="0"/>
              <a:t>coinvolgendo l’uditore a prestare attenzione alla sua voce che risuona nella </a:t>
            </a:r>
            <a:r>
              <a:rPr lang="it-IT" sz="2400" b="1" dirty="0"/>
              <a:t>quotidianità dell’esistenza</a:t>
            </a:r>
            <a:r>
              <a:rPr lang="it-IT" sz="2400" dirty="0"/>
              <a:t>. In questo possiamo riconoscere una specificità etica della sapienza che richiede </a:t>
            </a:r>
            <a:r>
              <a:rPr lang="it-IT" sz="2400" b="1" dirty="0"/>
              <a:t>prossimità alle cose, alle situazioni e alle relazioni dell’esistere </a:t>
            </a:r>
            <a:r>
              <a:rPr lang="it-IT" sz="2400" b="1" dirty="0" smtClean="0"/>
              <a:t>comune</a:t>
            </a:r>
            <a:r>
              <a:rPr lang="it-IT" sz="2400" dirty="0" smtClean="0"/>
              <a:t>.</a:t>
            </a:r>
            <a:endParaRPr lang="it-IT" sz="2400" dirty="0"/>
          </a:p>
        </p:txBody>
      </p:sp>
    </p:spTree>
    <p:extLst>
      <p:ext uri="{BB962C8B-B14F-4D97-AF65-F5344CB8AC3E}">
        <p14:creationId xmlns:p14="http://schemas.microsoft.com/office/powerpoint/2010/main" val="29553339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Autofit/>
          </a:bodyPr>
          <a:lstStyle/>
          <a:p>
            <a:pPr algn="just"/>
            <a:r>
              <a:rPr lang="it-IT" sz="2800" dirty="0"/>
              <a:t>Il termine “</a:t>
            </a:r>
            <a:r>
              <a:rPr lang="it-IT" sz="2800" dirty="0" smtClean="0"/>
              <a:t>sapienza” allude </a:t>
            </a:r>
            <a:r>
              <a:rPr lang="it-IT" sz="2800" dirty="0"/>
              <a:t>a </a:t>
            </a:r>
            <a:r>
              <a:rPr lang="it-IT" sz="2800" b="1" dirty="0"/>
              <a:t>una forma di sapere che non è immediatamente speculativo o etico</a:t>
            </a:r>
            <a:r>
              <a:rPr lang="it-IT" sz="2800" dirty="0"/>
              <a:t>: la parola </a:t>
            </a:r>
            <a:r>
              <a:rPr lang="it-IT" sz="2800" i="1" dirty="0" err="1"/>
              <a:t>hokma</a:t>
            </a:r>
            <a:r>
              <a:rPr lang="it-IT" sz="2800" dirty="0"/>
              <a:t>’ originariamente è riferibile alla competenza tecnica e all’abilità pratica. </a:t>
            </a:r>
            <a:endParaRPr lang="it-IT" sz="2800" dirty="0" smtClean="0"/>
          </a:p>
          <a:p>
            <a:pPr algn="just"/>
            <a:r>
              <a:rPr lang="it-IT" sz="2800" dirty="0" smtClean="0"/>
              <a:t>Solo </a:t>
            </a:r>
            <a:r>
              <a:rPr lang="it-IT" sz="2800" b="1" dirty="0"/>
              <a:t>più tardi </a:t>
            </a:r>
            <a:r>
              <a:rPr lang="it-IT" sz="2800" dirty="0"/>
              <a:t>si arriverà a vedere nella sapienza la </a:t>
            </a:r>
            <a:r>
              <a:rPr lang="it-IT" sz="2800" b="1" dirty="0"/>
              <a:t>capacità di ricercare e cogliere un ordine delle cose </a:t>
            </a:r>
            <a:r>
              <a:rPr lang="it-IT" sz="2800" dirty="0"/>
              <a:t>impresso dal Signore nella creazione e nella storia, all’interno del quale l’orizzonte etico risulta definito dal </a:t>
            </a:r>
            <a:r>
              <a:rPr lang="it-IT" sz="2800" b="1" dirty="0"/>
              <a:t>postulato basilare secondo cui il timore del Signore è la radice della sapienza</a:t>
            </a:r>
            <a:r>
              <a:rPr lang="it-IT" sz="2800" dirty="0"/>
              <a:t>. </a:t>
            </a:r>
            <a:endParaRPr lang="it-IT" sz="2800" dirty="0"/>
          </a:p>
        </p:txBody>
      </p:sp>
    </p:spTree>
    <p:extLst>
      <p:ext uri="{BB962C8B-B14F-4D97-AF65-F5344CB8AC3E}">
        <p14:creationId xmlns:p14="http://schemas.microsoft.com/office/powerpoint/2010/main" val="41300727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845733"/>
            <a:ext cx="7543801" cy="4488805"/>
          </a:xfrm>
        </p:spPr>
        <p:txBody>
          <a:bodyPr>
            <a:normAutofit/>
          </a:bodyPr>
          <a:lstStyle/>
          <a:p>
            <a:pPr algn="just"/>
            <a:r>
              <a:rPr lang="it-IT" dirty="0"/>
              <a:t>La percezione di </a:t>
            </a:r>
            <a:r>
              <a:rPr lang="it-IT" b="1" dirty="0"/>
              <a:t>poter misurare la realtà e di situarsi responsabilmente in un suo ordine</a:t>
            </a:r>
            <a:r>
              <a:rPr lang="it-IT" dirty="0"/>
              <a:t>, ma a partire da un essere misurato da parte del Creatore, è tema insistito nella letteratura sapienziale. </a:t>
            </a:r>
            <a:endParaRPr lang="it-IT" dirty="0" smtClean="0"/>
          </a:p>
          <a:p>
            <a:pPr algn="just"/>
            <a:r>
              <a:rPr lang="it-IT" b="1" dirty="0" smtClean="0"/>
              <a:t>La </a:t>
            </a:r>
            <a:r>
              <a:rPr lang="it-IT" b="1" dirty="0" err="1"/>
              <a:t>creaturalità</a:t>
            </a:r>
            <a:r>
              <a:rPr lang="it-IT" dirty="0"/>
              <a:t>, legata al riconoscimento di Dio, inserisce il soggetto umano nel </a:t>
            </a:r>
            <a:r>
              <a:rPr lang="it-IT" b="1" dirty="0"/>
              <a:t>limite</a:t>
            </a:r>
            <a:r>
              <a:rPr lang="it-IT" dirty="0"/>
              <a:t> che gli è proprio, ma anche fa di questa condizione l’ambito entro il quale esercitare la propria diretta responsabilità di valutare il peso dell’agire: «Egli ha fatto l’uomo dal principio e l’ha lasciato in balia del suo volere» (</a:t>
            </a:r>
            <a:r>
              <a:rPr lang="it-IT" i="1" dirty="0"/>
              <a:t>Sir</a:t>
            </a:r>
            <a:r>
              <a:rPr lang="it-IT" dirty="0"/>
              <a:t> 15,14, ma cfr. per intero 15,11-20</a:t>
            </a:r>
            <a:r>
              <a:rPr lang="it-IT" dirty="0" smtClean="0"/>
              <a:t>).</a:t>
            </a:r>
          </a:p>
          <a:p>
            <a:pPr algn="just"/>
            <a:r>
              <a:rPr lang="it-IT" dirty="0" smtClean="0"/>
              <a:t>L’affermazione </a:t>
            </a:r>
            <a:r>
              <a:rPr lang="it-IT" dirty="0"/>
              <a:t>è abitualmente interpretata in riferimento alla capacità di decisione sul bene e sul male che si impone al soggetto umano in forza di una disposizione creaturale divina. </a:t>
            </a:r>
            <a:r>
              <a:rPr lang="it-IT" b="1" dirty="0"/>
              <a:t>L’atto personale di discernimento, in tal senso, è insieme una possibilità e una necessità per la realizzazione dell’essere </a:t>
            </a:r>
            <a:r>
              <a:rPr lang="it-IT" b="1" dirty="0" smtClean="0"/>
              <a:t>umano</a:t>
            </a:r>
            <a:r>
              <a:rPr lang="it-IT" dirty="0" smtClean="0"/>
              <a:t>.</a:t>
            </a:r>
            <a:endParaRPr lang="it-IT" dirty="0"/>
          </a:p>
        </p:txBody>
      </p:sp>
    </p:spTree>
    <p:extLst>
      <p:ext uri="{BB962C8B-B14F-4D97-AF65-F5344CB8AC3E}">
        <p14:creationId xmlns:p14="http://schemas.microsoft.com/office/powerpoint/2010/main" val="27273790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756698" y="1699960"/>
            <a:ext cx="7543801" cy="4435796"/>
          </a:xfrm>
        </p:spPr>
        <p:txBody>
          <a:bodyPr>
            <a:noAutofit/>
          </a:bodyPr>
          <a:lstStyle/>
          <a:p>
            <a:pPr algn="just"/>
            <a:r>
              <a:rPr lang="it-IT" sz="2400" dirty="0" smtClean="0"/>
              <a:t>«All’origine del bisogno di </a:t>
            </a:r>
            <a:r>
              <a:rPr lang="it-IT" sz="2400" b="1" dirty="0" smtClean="0"/>
              <a:t>affermare la libertà della scelta</a:t>
            </a:r>
            <a:r>
              <a:rPr lang="it-IT" sz="2400" dirty="0" smtClean="0"/>
              <a:t>» nel testo di </a:t>
            </a:r>
            <a:r>
              <a:rPr lang="it-IT" sz="2400" i="1" dirty="0" err="1" smtClean="0"/>
              <a:t>Siracide</a:t>
            </a:r>
            <a:r>
              <a:rPr lang="it-IT" sz="2400" dirty="0" smtClean="0"/>
              <a:t> </a:t>
            </a:r>
            <a:r>
              <a:rPr lang="it-IT" sz="2400" dirty="0"/>
              <a:t>15,11-20</a:t>
            </a:r>
            <a:r>
              <a:rPr lang="it-IT" sz="2400" dirty="0" smtClean="0"/>
              <a:t> si intercetta «la polemica con i peccatori che per giustificare il loro comportamento rimandano a forze soverchianti dalle quali sarebbe costretti» (G. </a:t>
            </a:r>
            <a:r>
              <a:rPr lang="it-IT" sz="2400" cap="small" dirty="0" smtClean="0"/>
              <a:t>Angelini</a:t>
            </a:r>
            <a:r>
              <a:rPr lang="it-IT" sz="2400" dirty="0" smtClean="0"/>
              <a:t>, </a:t>
            </a:r>
            <a:r>
              <a:rPr lang="it-IT" sz="2400" i="1" dirty="0" smtClean="0"/>
              <a:t>La libertà a rischio. Le idee moderne e le radici bibliche</a:t>
            </a:r>
            <a:r>
              <a:rPr lang="it-IT" sz="2400" dirty="0" smtClean="0"/>
              <a:t>, </a:t>
            </a:r>
            <a:r>
              <a:rPr lang="it-IT" sz="2400" dirty="0" err="1" smtClean="0"/>
              <a:t>Queriniana</a:t>
            </a:r>
            <a:r>
              <a:rPr lang="it-IT" sz="2400" dirty="0" smtClean="0"/>
              <a:t>, Brescia 2017, 152).</a:t>
            </a:r>
          </a:p>
          <a:p>
            <a:pPr algn="just"/>
            <a:r>
              <a:rPr lang="it-IT" sz="2400" dirty="0" smtClean="0"/>
              <a:t>Ma anche si  esclude «che la sapienza credente consista nella possibilità per l’uomo di conoscere le leggi generali del corso degli eventi. Non solo; esso </a:t>
            </a:r>
            <a:r>
              <a:rPr lang="it-IT" sz="2400" b="1" dirty="0" smtClean="0"/>
              <a:t>esclude che si possano enunciare tesi di carattere generale a proposito di ciò che conviene e di ciò che non conviene</a:t>
            </a:r>
            <a:r>
              <a:rPr lang="it-IT" sz="2400" dirty="0" smtClean="0"/>
              <a:t>; il </a:t>
            </a:r>
            <a:r>
              <a:rPr lang="it-IT" sz="2400" i="1" dirty="0" err="1" smtClean="0"/>
              <a:t>discrimen</a:t>
            </a:r>
            <a:r>
              <a:rPr lang="it-IT" sz="2400" dirty="0" smtClean="0"/>
              <a:t> può essere prodotto unicamente tenendo conto del tempo» (G. Angelini, </a:t>
            </a:r>
            <a:r>
              <a:rPr lang="it-IT" sz="2400" i="1" dirty="0" smtClean="0"/>
              <a:t>La coscienza morale</a:t>
            </a:r>
            <a:r>
              <a:rPr lang="it-IT" sz="2400" dirty="0" smtClean="0"/>
              <a:t>, 95).</a:t>
            </a:r>
            <a:endParaRPr lang="it-IT" sz="2400" dirty="0"/>
          </a:p>
        </p:txBody>
      </p:sp>
    </p:spTree>
    <p:extLst>
      <p:ext uri="{BB962C8B-B14F-4D97-AF65-F5344CB8AC3E}">
        <p14:creationId xmlns:p14="http://schemas.microsoft.com/office/powerpoint/2010/main" val="42291153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Un esempio: il libro dei Proverbi</a:t>
            </a:r>
            <a:endParaRPr lang="it-IT" dirty="0"/>
          </a:p>
        </p:txBody>
      </p:sp>
      <p:sp>
        <p:nvSpPr>
          <p:cNvPr id="3" name="Segnaposto contenuto 2"/>
          <p:cNvSpPr>
            <a:spLocks noGrp="1"/>
          </p:cNvSpPr>
          <p:nvPr>
            <p:ph idx="1"/>
          </p:nvPr>
        </p:nvSpPr>
        <p:spPr/>
        <p:txBody>
          <a:bodyPr>
            <a:noAutofit/>
          </a:bodyPr>
          <a:lstStyle/>
          <a:p>
            <a:pPr algn="just"/>
            <a:r>
              <a:rPr lang="it-IT" sz="2400" dirty="0"/>
              <a:t>In partenza, è bene ricordare che </a:t>
            </a:r>
            <a:r>
              <a:rPr lang="it-IT" sz="2400" b="1" dirty="0"/>
              <a:t>l’etica proverbiale </a:t>
            </a:r>
            <a:r>
              <a:rPr lang="it-IT" sz="2400" dirty="0"/>
              <a:t>non si propone immediatamente come normativa o prescrittiva. Procede piuttosto </a:t>
            </a:r>
            <a:r>
              <a:rPr lang="it-IT" sz="2400" b="1" dirty="0"/>
              <a:t>in modo induttivo</a:t>
            </a:r>
            <a:r>
              <a:rPr lang="it-IT" sz="2400" dirty="0"/>
              <a:t>, con un andamento “descrittivo” e “indicativo”. Si tratta di conoscere la realtà, prima di giudicarla nella sua conformità ai criteri del bene e del </a:t>
            </a:r>
            <a:r>
              <a:rPr lang="it-IT" sz="2400" dirty="0" smtClean="0"/>
              <a:t>male. </a:t>
            </a:r>
            <a:r>
              <a:rPr lang="it-IT" sz="2400" b="1" dirty="0" smtClean="0"/>
              <a:t>L’invito </a:t>
            </a:r>
            <a:r>
              <a:rPr lang="it-IT" sz="2400" b="1" dirty="0"/>
              <a:t>etico origina da considerazioni esperienziali, non immediatamente da comandi di autorità umane o divine</a:t>
            </a:r>
            <a:r>
              <a:rPr lang="it-IT" sz="2400" dirty="0"/>
              <a:t>. </a:t>
            </a:r>
            <a:endParaRPr lang="it-IT" sz="2400" dirty="0" smtClean="0"/>
          </a:p>
          <a:p>
            <a:pPr algn="just"/>
            <a:r>
              <a:rPr lang="it-IT" sz="2400" b="1" dirty="0"/>
              <a:t>Non propone “principi assoluti” </a:t>
            </a:r>
            <a:r>
              <a:rPr lang="it-IT" sz="2400" dirty="0"/>
              <a:t>per normare una realtà dotata di una sua specifica complessità, di fronte alla quale, talvolta, la soluzione migliore non sempre è quella più semplice. </a:t>
            </a:r>
            <a:endParaRPr lang="it-IT" sz="2400" dirty="0"/>
          </a:p>
        </p:txBody>
      </p:sp>
    </p:spTree>
    <p:extLst>
      <p:ext uri="{BB962C8B-B14F-4D97-AF65-F5344CB8AC3E}">
        <p14:creationId xmlns:p14="http://schemas.microsoft.com/office/powerpoint/2010/main" val="35189166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845733"/>
            <a:ext cx="7543801" cy="4210509"/>
          </a:xfrm>
        </p:spPr>
        <p:txBody>
          <a:bodyPr>
            <a:normAutofit/>
          </a:bodyPr>
          <a:lstStyle/>
          <a:p>
            <a:pPr algn="just"/>
            <a:r>
              <a:rPr lang="it-IT" sz="2400" dirty="0"/>
              <a:t>L’andamento proverbiale, tuttavia, non dà adito a una sorta di “etica della situazione” </a:t>
            </a:r>
            <a:r>
              <a:rPr lang="it-IT" sz="2400" i="1" dirty="0"/>
              <a:t>ante litteram</a:t>
            </a:r>
            <a:r>
              <a:rPr lang="it-IT" sz="2400" dirty="0"/>
              <a:t>, quanto piuttosto </a:t>
            </a:r>
            <a:r>
              <a:rPr lang="it-IT" sz="2400" b="1" dirty="0"/>
              <a:t>pone l’invito al necessario discernimento per dare peso al proprio agire</a:t>
            </a:r>
            <a:r>
              <a:rPr lang="it-IT" sz="2400" dirty="0"/>
              <a:t>: «più di ogni altra cosa, custodisci il tuo cuore, / perché da esso sgorgano le sorgenti della vita» (Pr 4,23).</a:t>
            </a:r>
          </a:p>
          <a:p>
            <a:pPr algn="just"/>
            <a:r>
              <a:rPr lang="it-IT" sz="2400" dirty="0"/>
              <a:t>Siamo di fronte a </a:t>
            </a:r>
            <a:r>
              <a:rPr lang="it-IT" sz="2400" b="1" dirty="0"/>
              <a:t>un addestramento motivazionale </a:t>
            </a:r>
            <a:r>
              <a:rPr lang="it-IT" sz="2400" dirty="0"/>
              <a:t>del discepolo in vista di una scelta umanamente consapevole, più che a una forma di ammaestramento caratterizzato da precisi contenuti. Si tratta di un profilo che, pur esigente, appare invitante, in quanto </a:t>
            </a:r>
            <a:r>
              <a:rPr lang="it-IT" sz="2400" b="1" dirty="0"/>
              <a:t>la posta in gioco è legata a una promessa umana di </a:t>
            </a:r>
            <a:r>
              <a:rPr lang="it-IT" sz="2400" b="1" dirty="0" smtClean="0"/>
              <a:t>felicità</a:t>
            </a:r>
            <a:r>
              <a:rPr lang="it-IT" sz="2400" dirty="0" smtClean="0"/>
              <a:t>.</a:t>
            </a:r>
            <a:endParaRPr lang="it-IT" sz="2400" dirty="0"/>
          </a:p>
        </p:txBody>
      </p:sp>
    </p:spTree>
    <p:extLst>
      <p:ext uri="{BB962C8B-B14F-4D97-AF65-F5344CB8AC3E}">
        <p14:creationId xmlns:p14="http://schemas.microsoft.com/office/powerpoint/2010/main" val="20878116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1. I profeti</a:t>
            </a:r>
            <a:endParaRPr lang="it-IT" dirty="0"/>
          </a:p>
        </p:txBody>
      </p:sp>
      <p:sp>
        <p:nvSpPr>
          <p:cNvPr id="3" name="Segnaposto contenuto 2"/>
          <p:cNvSpPr>
            <a:spLocks noGrp="1"/>
          </p:cNvSpPr>
          <p:nvPr>
            <p:ph idx="1"/>
          </p:nvPr>
        </p:nvSpPr>
        <p:spPr/>
        <p:txBody>
          <a:bodyPr/>
          <a:lstStyle/>
          <a:p>
            <a:pPr algn="just"/>
            <a:r>
              <a:rPr lang="it-IT" sz="2800" dirty="0"/>
              <a:t>La predicazione profetica mira «a raccomandare la visione della </a:t>
            </a:r>
            <a:r>
              <a:rPr lang="it-IT" sz="2800" b="1" dirty="0"/>
              <a:t>legge quale positiva istruzione a proposito dell’agire che scaturisce dalla fede</a:t>
            </a:r>
            <a:r>
              <a:rPr lang="it-IT" sz="2800" dirty="0"/>
              <a:t>», portandone alla luce il suo difetto, anzi in radice la sua deviazione idolatrica, quando appunto non realizza la forma pratica che la legge raccomanda </a:t>
            </a:r>
            <a:r>
              <a:rPr lang="it-IT" sz="2800" dirty="0" smtClean="0"/>
              <a:t>nel </a:t>
            </a:r>
            <a:r>
              <a:rPr lang="it-IT" sz="2800" dirty="0"/>
              <a:t>tempo presente e in riferimento a precise circostanze storiche, dell’alleanza sancita dai “padri” nel tempo del “</a:t>
            </a:r>
            <a:r>
              <a:rPr lang="it-IT" sz="2800" dirty="0" smtClean="0"/>
              <a:t>deserto” (G. </a:t>
            </a:r>
            <a:r>
              <a:rPr lang="it-IT" sz="2800" cap="small" dirty="0" smtClean="0"/>
              <a:t>Angelini</a:t>
            </a:r>
            <a:r>
              <a:rPr lang="it-IT" sz="2800" dirty="0"/>
              <a:t>, </a:t>
            </a:r>
            <a:r>
              <a:rPr lang="it-IT" sz="2800" i="1" dirty="0"/>
              <a:t>La coscienza morale</a:t>
            </a:r>
            <a:r>
              <a:rPr lang="it-IT" sz="2800" dirty="0"/>
              <a:t>, </a:t>
            </a:r>
            <a:r>
              <a:rPr lang="it-IT" sz="2800" dirty="0" smtClean="0"/>
              <a:t>75</a:t>
            </a:r>
            <a:r>
              <a:rPr lang="it-IT" sz="2800" dirty="0"/>
              <a:t>)</a:t>
            </a:r>
            <a:r>
              <a:rPr lang="it-IT" sz="2800" dirty="0" smtClean="0"/>
              <a:t>.</a:t>
            </a:r>
            <a:endParaRPr lang="it-IT" sz="2800" dirty="0"/>
          </a:p>
          <a:p>
            <a:endParaRPr lang="it-IT" dirty="0"/>
          </a:p>
        </p:txBody>
      </p:sp>
    </p:spTree>
    <p:extLst>
      <p:ext uri="{BB962C8B-B14F-4D97-AF65-F5344CB8AC3E}">
        <p14:creationId xmlns:p14="http://schemas.microsoft.com/office/powerpoint/2010/main" val="35968486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62716" y="2071021"/>
            <a:ext cx="7543801" cy="3534649"/>
          </a:xfrm>
        </p:spPr>
        <p:txBody>
          <a:bodyPr>
            <a:normAutofit/>
          </a:bodyPr>
          <a:lstStyle/>
          <a:p>
            <a:pPr algn="just"/>
            <a:r>
              <a:rPr lang="it-IT" sz="2400" dirty="0"/>
              <a:t>Proverbi di Salomone, figlio di Davide, re </a:t>
            </a:r>
            <a:r>
              <a:rPr lang="it-IT" sz="2400" dirty="0" smtClean="0"/>
              <a:t>d’Israele, /</a:t>
            </a:r>
            <a:r>
              <a:rPr lang="it-IT" sz="2400" dirty="0"/>
              <a:t> </a:t>
            </a:r>
            <a:r>
              <a:rPr lang="it-IT" sz="2400" dirty="0" smtClean="0"/>
              <a:t>per </a:t>
            </a:r>
            <a:r>
              <a:rPr lang="it-IT" sz="2400" dirty="0"/>
              <a:t>conoscere la sapienza e </a:t>
            </a:r>
            <a:r>
              <a:rPr lang="it-IT" sz="2400" dirty="0" smtClean="0"/>
              <a:t>l’istruzione, per </a:t>
            </a:r>
            <a:r>
              <a:rPr lang="it-IT" sz="2400" dirty="0"/>
              <a:t>capire i detti </a:t>
            </a:r>
            <a:r>
              <a:rPr lang="it-IT" sz="2400" dirty="0" smtClean="0"/>
              <a:t>intelligenti, / per </a:t>
            </a:r>
            <a:r>
              <a:rPr lang="it-IT" sz="2400" dirty="0"/>
              <a:t>acquistare una saggia </a:t>
            </a:r>
            <a:r>
              <a:rPr lang="it-IT" sz="2400" dirty="0" smtClean="0"/>
              <a:t>educazione, / equità</a:t>
            </a:r>
            <a:r>
              <a:rPr lang="it-IT" sz="2400" dirty="0"/>
              <a:t>, giustizia e </a:t>
            </a:r>
            <a:r>
              <a:rPr lang="it-IT" sz="2400" dirty="0" smtClean="0"/>
              <a:t>rettitudine, / per </a:t>
            </a:r>
            <a:r>
              <a:rPr lang="it-IT" sz="2400" dirty="0"/>
              <a:t>rendere accorti gli </a:t>
            </a:r>
            <a:r>
              <a:rPr lang="it-IT" sz="2400" dirty="0" smtClean="0"/>
              <a:t>inesperti / e </a:t>
            </a:r>
            <a:r>
              <a:rPr lang="it-IT" sz="2400" dirty="0"/>
              <a:t>dare ai giovani conoscenza e </a:t>
            </a:r>
            <a:r>
              <a:rPr lang="it-IT" sz="2400" dirty="0" smtClean="0"/>
              <a:t>riflessione. / Il </a:t>
            </a:r>
            <a:r>
              <a:rPr lang="it-IT" sz="2400" dirty="0"/>
              <a:t>saggio ascolti e accrescerà il </a:t>
            </a:r>
            <a:r>
              <a:rPr lang="it-IT" sz="2400" dirty="0" smtClean="0"/>
              <a:t>sapere, / e </a:t>
            </a:r>
            <a:r>
              <a:rPr lang="it-IT" sz="2400" dirty="0"/>
              <a:t>chi è avveduto acquisterà </a:t>
            </a:r>
            <a:r>
              <a:rPr lang="it-IT" sz="2400" dirty="0" smtClean="0"/>
              <a:t>destrezza, / per </a:t>
            </a:r>
            <a:r>
              <a:rPr lang="it-IT" sz="2400" dirty="0"/>
              <a:t>comprendere proverbi e </a:t>
            </a:r>
            <a:r>
              <a:rPr lang="it-IT" sz="2400" dirty="0" smtClean="0"/>
              <a:t>allegorie, / le </a:t>
            </a:r>
            <a:r>
              <a:rPr lang="it-IT" sz="2400" dirty="0"/>
              <a:t>massime dei saggi e i loro </a:t>
            </a:r>
            <a:r>
              <a:rPr lang="it-IT" sz="2400" dirty="0" smtClean="0"/>
              <a:t>enigmi./ Il </a:t>
            </a:r>
            <a:r>
              <a:rPr lang="it-IT" sz="2400" dirty="0"/>
              <a:t>timore del Signore è principio della </a:t>
            </a:r>
            <a:r>
              <a:rPr lang="it-IT" sz="2400" dirty="0" smtClean="0"/>
              <a:t>scienza; / gli </a:t>
            </a:r>
            <a:r>
              <a:rPr lang="it-IT" sz="2400" dirty="0"/>
              <a:t>stolti disprezzano la sapienza e l’istruzione (</a:t>
            </a:r>
            <a:r>
              <a:rPr lang="it-IT" sz="2400" i="1" dirty="0"/>
              <a:t>Proverbi</a:t>
            </a:r>
            <a:r>
              <a:rPr lang="it-IT" sz="2400" dirty="0"/>
              <a:t> 1,1-7). </a:t>
            </a:r>
          </a:p>
          <a:p>
            <a:endParaRPr lang="it-IT" dirty="0"/>
          </a:p>
        </p:txBody>
      </p:sp>
    </p:spTree>
    <p:extLst>
      <p:ext uri="{BB962C8B-B14F-4D97-AF65-F5344CB8AC3E}">
        <p14:creationId xmlns:p14="http://schemas.microsoft.com/office/powerpoint/2010/main" val="15712862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22959" y="1845734"/>
            <a:ext cx="7543801" cy="4276770"/>
          </a:xfrm>
        </p:spPr>
        <p:txBody>
          <a:bodyPr>
            <a:normAutofit fontScale="92500" lnSpcReduction="20000"/>
          </a:bodyPr>
          <a:lstStyle/>
          <a:p>
            <a:pPr algn="just"/>
            <a:r>
              <a:rPr lang="it-IT" sz="2400" dirty="0"/>
              <a:t>Il testo invita a una comprensione della realtà che non presenta, fin da subito, i tratti dell’esercizio di una virtù morale, ma, piuttosto, quelli di </a:t>
            </a:r>
            <a:r>
              <a:rPr lang="it-IT" sz="2400" b="1" dirty="0"/>
              <a:t>una proprietà dell’intelligenza umana </a:t>
            </a:r>
            <a:r>
              <a:rPr lang="it-IT" sz="2400" dirty="0"/>
              <a:t>che deve/può essere sviluppata attraverso l’insegnamento. </a:t>
            </a:r>
            <a:endParaRPr lang="it-IT" sz="2400" dirty="0" smtClean="0"/>
          </a:p>
          <a:p>
            <a:pPr algn="just"/>
            <a:r>
              <a:rPr lang="it-IT" sz="2400" dirty="0"/>
              <a:t>Nella loro concatenazione i </a:t>
            </a:r>
            <a:r>
              <a:rPr lang="it-IT" sz="2400" dirty="0" err="1"/>
              <a:t>vv</a:t>
            </a:r>
            <a:r>
              <a:rPr lang="it-IT" sz="2400" dirty="0"/>
              <a:t>. 2-6 tracciano un ideale programma e progresso di questa azione educativa che muove dall’acquisizione di una conoscenza e dunque da quella che può essere considerata </a:t>
            </a:r>
            <a:r>
              <a:rPr lang="it-IT" sz="2400" b="1" dirty="0"/>
              <a:t>una formazione ‘intellettuale’ </a:t>
            </a:r>
            <a:r>
              <a:rPr lang="it-IT" sz="2400" dirty="0"/>
              <a:t>(</a:t>
            </a:r>
            <a:r>
              <a:rPr lang="it-IT" sz="2400" dirty="0" err="1"/>
              <a:t>vv</a:t>
            </a:r>
            <a:r>
              <a:rPr lang="it-IT" sz="2400" dirty="0"/>
              <a:t>. 2-3a). </a:t>
            </a:r>
            <a:endParaRPr lang="it-IT" sz="2400" dirty="0" smtClean="0"/>
          </a:p>
          <a:p>
            <a:pPr algn="just"/>
            <a:r>
              <a:rPr lang="it-IT" sz="2400" dirty="0" smtClean="0"/>
              <a:t>Il </a:t>
            </a:r>
            <a:r>
              <a:rPr lang="it-IT" sz="2400" dirty="0"/>
              <a:t>v. 3b pone in sequenza «giustizia, diritto e rettitudine» suggerendo qui i nessi di </a:t>
            </a:r>
            <a:r>
              <a:rPr lang="it-IT" sz="2400" b="1" dirty="0"/>
              <a:t>una formazione ‘morale’ </a:t>
            </a:r>
            <a:r>
              <a:rPr lang="it-IT" sz="2400" dirty="0"/>
              <a:t>in grado di considerare il principio fondamentale, la giustizia, le sue articolazioni nella particolarità delle leggi (o di un sistema giuridico strutturato) e il suo nesso con la virtù etica che abilita all’esercizio pratico di quanto raccomandato nel segno della giustizia. </a:t>
            </a:r>
          </a:p>
          <a:p>
            <a:endParaRPr lang="it-IT" dirty="0"/>
          </a:p>
        </p:txBody>
      </p:sp>
    </p:spTree>
    <p:extLst>
      <p:ext uri="{BB962C8B-B14F-4D97-AF65-F5344CB8AC3E}">
        <p14:creationId xmlns:p14="http://schemas.microsoft.com/office/powerpoint/2010/main" val="19794125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Autofit/>
          </a:bodyPr>
          <a:lstStyle/>
          <a:p>
            <a:pPr algn="just"/>
            <a:r>
              <a:rPr lang="it-IT" sz="2400" dirty="0"/>
              <a:t>Che di formazione si tratti è ulteriormente esplicitato nei </a:t>
            </a:r>
            <a:r>
              <a:rPr lang="it-IT" sz="2400" dirty="0" err="1"/>
              <a:t>vv</a:t>
            </a:r>
            <a:r>
              <a:rPr lang="it-IT" sz="2400" dirty="0"/>
              <a:t>. 4-6 in cui trovano collocazione le espressioni tipiche della sapienza che esige ‘ascolto’, ‘ricerca personale’, ‘riflessione’, cioè quella abilità di discernimento (</a:t>
            </a:r>
            <a:r>
              <a:rPr lang="it-IT" sz="2400" i="1" dirty="0" err="1"/>
              <a:t>mezimmah</a:t>
            </a:r>
            <a:r>
              <a:rPr lang="it-IT" sz="2400" dirty="0"/>
              <a:t>) che conferisce </a:t>
            </a:r>
            <a:r>
              <a:rPr lang="it-IT" sz="2400" b="1" dirty="0"/>
              <a:t>capacità di progettare la propria vita, ma anche che non risulta disponibile all’uomo in modo autonomo, bensì si caratterizza come dono divino da accogliere con “timore</a:t>
            </a:r>
            <a:r>
              <a:rPr lang="it-IT" sz="2400" b="1" dirty="0" smtClean="0"/>
              <a:t>”</a:t>
            </a:r>
            <a:r>
              <a:rPr lang="it-IT" sz="2400" dirty="0" smtClean="0"/>
              <a:t>.</a:t>
            </a:r>
          </a:p>
          <a:p>
            <a:pPr algn="just"/>
            <a:r>
              <a:rPr lang="it-IT" sz="2400" dirty="0"/>
              <a:t>La </a:t>
            </a:r>
            <a:r>
              <a:rPr lang="it-IT" sz="2400" b="1" dirty="0"/>
              <a:t>coscienza</a:t>
            </a:r>
            <a:r>
              <a:rPr lang="it-IT" sz="2400" dirty="0"/>
              <a:t> </a:t>
            </a:r>
            <a:r>
              <a:rPr lang="it-IT" sz="2400" dirty="0" smtClean="0"/>
              <a:t>si </a:t>
            </a:r>
            <a:r>
              <a:rPr lang="it-IT" sz="2400" dirty="0"/>
              <a:t>mostra come l’ambito antropologico dove l’uomo opera la scelta di discernere su di sé in riferimento alle proprie esperienze vissute, di ascoltare e ricercare per acquisire conoscenza e poi di interrogarsi sulla qualità morale del proprio agire.</a:t>
            </a:r>
            <a:endParaRPr lang="it-IT" sz="2400" dirty="0"/>
          </a:p>
        </p:txBody>
      </p:sp>
    </p:spTree>
    <p:extLst>
      <p:ext uri="{BB962C8B-B14F-4D97-AF65-F5344CB8AC3E}">
        <p14:creationId xmlns:p14="http://schemas.microsoft.com/office/powerpoint/2010/main" val="19718652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Autofit/>
          </a:bodyPr>
          <a:lstStyle/>
          <a:p>
            <a:pPr algn="just"/>
            <a:r>
              <a:rPr lang="it-IT" sz="2400" dirty="0" smtClean="0"/>
              <a:t>Tuttavia, «i </a:t>
            </a:r>
            <a:r>
              <a:rPr lang="it-IT" sz="2400" dirty="0"/>
              <a:t>saggi di Israele sanno di dovere </a:t>
            </a:r>
            <a:r>
              <a:rPr lang="it-IT" sz="2400" b="1" dirty="0"/>
              <a:t>chiedere a Dio il discernimento</a:t>
            </a:r>
            <a:r>
              <a:rPr lang="it-IT" sz="2400" dirty="0"/>
              <a:t>, perché è solo Dio che scruta il cuore dell’uomo, che ne conosce le profondità della coscienza, e che è il primo a discernere ciò che è presente dentro ogni essere umano. Dio infatti è colui che pesa il cuore, come si esprime alla lettera il testo di </a:t>
            </a:r>
            <a:r>
              <a:rPr lang="it-IT" sz="2400" i="1" dirty="0"/>
              <a:t>Pr</a:t>
            </a:r>
            <a:r>
              <a:rPr lang="it-IT" sz="2400" dirty="0"/>
              <a:t> 24,12: “Se tu dicessi: ‘Io non lo sapevo’, credi che non l’intenda colui che pesa i cuori? Colui che veglia sulla tua vita lo sa; egli renderà a ciascuno secondo le sue opere</a:t>
            </a:r>
            <a:r>
              <a:rPr lang="it-IT" sz="2400" dirty="0" smtClean="0"/>
              <a:t>”» (</a:t>
            </a:r>
            <a:r>
              <a:rPr lang="it-IT" sz="2400" dirty="0"/>
              <a:t>in P. </a:t>
            </a:r>
            <a:r>
              <a:rPr lang="it-IT" sz="2400" cap="small" dirty="0"/>
              <a:t>Rota </a:t>
            </a:r>
            <a:r>
              <a:rPr lang="it-IT" sz="2400" cap="small" dirty="0" err="1"/>
              <a:t>Scalabrini</a:t>
            </a:r>
            <a:r>
              <a:rPr lang="it-IT" sz="2400" dirty="0"/>
              <a:t>, </a:t>
            </a:r>
            <a:r>
              <a:rPr lang="it-IT" sz="2400" i="1" dirty="0"/>
              <a:t>Il tema del discernimento nell’Antico Testamento. La </a:t>
            </a:r>
            <a:r>
              <a:rPr lang="it-IT" sz="2400" dirty="0"/>
              <a:t>Torah</a:t>
            </a:r>
            <a:r>
              <a:rPr lang="it-IT" sz="2400" i="1" dirty="0"/>
              <a:t>, i libri profetici e sapienziali</a:t>
            </a:r>
            <a:r>
              <a:rPr lang="it-IT" sz="2400" dirty="0"/>
              <a:t>, in </a:t>
            </a:r>
            <a:r>
              <a:rPr lang="it-IT" sz="2400" i="1" dirty="0"/>
              <a:t>Discernimento e </a:t>
            </a:r>
            <a:r>
              <a:rPr lang="it-IT" sz="2400" dirty="0" err="1"/>
              <a:t>phrónēsis</a:t>
            </a:r>
            <a:r>
              <a:rPr lang="it-IT" sz="2400" i="1" dirty="0"/>
              <a:t>. Tradizione spirituale, Scrittura e teoria morale</a:t>
            </a:r>
            <a:r>
              <a:rPr lang="it-IT" sz="2400" dirty="0"/>
              <a:t>, a cura di M. </a:t>
            </a:r>
            <a:r>
              <a:rPr lang="it-IT" sz="2400" cap="small" dirty="0"/>
              <a:t>Chiodi</a:t>
            </a:r>
            <a:r>
              <a:rPr lang="it-IT" sz="2400" dirty="0"/>
              <a:t>, Glossa, Milano </a:t>
            </a:r>
            <a:r>
              <a:rPr lang="it-IT" sz="2400" dirty="0" smtClean="0"/>
              <a:t>2021, 140).</a:t>
            </a:r>
            <a:endParaRPr lang="it-IT" sz="2400" dirty="0"/>
          </a:p>
        </p:txBody>
      </p:sp>
    </p:spTree>
    <p:extLst>
      <p:ext uri="{BB962C8B-B14F-4D97-AF65-F5344CB8AC3E}">
        <p14:creationId xmlns:p14="http://schemas.microsoft.com/office/powerpoint/2010/main" val="5285122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Per approfondire</a:t>
            </a:r>
            <a:endParaRPr lang="it-IT" dirty="0"/>
          </a:p>
        </p:txBody>
      </p:sp>
      <p:sp>
        <p:nvSpPr>
          <p:cNvPr id="3" name="Segnaposto contenuto 2"/>
          <p:cNvSpPr>
            <a:spLocks noGrp="1"/>
          </p:cNvSpPr>
          <p:nvPr>
            <p:ph idx="1"/>
          </p:nvPr>
        </p:nvSpPr>
        <p:spPr>
          <a:xfrm>
            <a:off x="822959" y="1737361"/>
            <a:ext cx="7543801" cy="4356283"/>
          </a:xfrm>
        </p:spPr>
        <p:txBody>
          <a:bodyPr>
            <a:noAutofit/>
          </a:bodyPr>
          <a:lstStyle/>
          <a:p>
            <a:pPr marL="0" indent="0" algn="just">
              <a:buNone/>
            </a:pPr>
            <a:r>
              <a:rPr lang="it-IT" sz="2400" cap="small" dirty="0" smtClean="0"/>
              <a:t>Pier Davide </a:t>
            </a:r>
            <a:r>
              <a:rPr lang="it-IT" sz="2400" cap="small" dirty="0" err="1" smtClean="0"/>
              <a:t>Guenzi</a:t>
            </a:r>
            <a:r>
              <a:rPr lang="it-IT" sz="2400" dirty="0"/>
              <a:t>, </a:t>
            </a:r>
            <a:r>
              <a:rPr lang="it-IT" sz="2400" dirty="0" err="1"/>
              <a:t>Lex</a:t>
            </a:r>
            <a:r>
              <a:rPr lang="it-IT" sz="2400" dirty="0"/>
              <a:t> </a:t>
            </a:r>
            <a:r>
              <a:rPr lang="it-IT" sz="2400" dirty="0" err="1"/>
              <a:t>naturae</a:t>
            </a:r>
            <a:r>
              <a:rPr lang="it-IT" sz="2400" i="1" dirty="0"/>
              <a:t>. Saggio di teologia biblica</a:t>
            </a:r>
            <a:r>
              <a:rPr lang="it-IT" sz="2400" dirty="0"/>
              <a:t>, in </a:t>
            </a:r>
            <a:r>
              <a:rPr lang="it-IT" sz="2400" cap="small" dirty="0"/>
              <a:t>M. Chiodi, P.D. </a:t>
            </a:r>
            <a:r>
              <a:rPr lang="it-IT" sz="2400" cap="small" dirty="0" err="1"/>
              <a:t>Guenzi</a:t>
            </a:r>
            <a:r>
              <a:rPr lang="it-IT" sz="2400" cap="small" dirty="0"/>
              <a:t>, M. Martino</a:t>
            </a:r>
            <a:r>
              <a:rPr lang="it-IT" sz="2400" dirty="0"/>
              <a:t>, </a:t>
            </a:r>
            <a:r>
              <a:rPr lang="it-IT" sz="2400" dirty="0" err="1"/>
              <a:t>Lex</a:t>
            </a:r>
            <a:r>
              <a:rPr lang="it-IT" sz="2400" dirty="0"/>
              <a:t> </a:t>
            </a:r>
            <a:r>
              <a:rPr lang="it-IT" sz="2400" dirty="0" err="1"/>
              <a:t>naturae</a:t>
            </a:r>
            <a:r>
              <a:rPr lang="it-IT" sz="2400" i="1" dirty="0"/>
              <a:t>. Storia del concetto, teologia biblica e questioni teoriche</a:t>
            </a:r>
            <a:r>
              <a:rPr lang="it-IT" sz="2400" dirty="0"/>
              <a:t>, </a:t>
            </a:r>
            <a:r>
              <a:rPr lang="it-IT" sz="2400" dirty="0" err="1"/>
              <a:t>Cantagalli</a:t>
            </a:r>
            <a:r>
              <a:rPr lang="it-IT" sz="2400" dirty="0"/>
              <a:t>, Siena 2022, </a:t>
            </a:r>
            <a:r>
              <a:rPr lang="it-IT" sz="2400" dirty="0" smtClean="0"/>
              <a:t>241-249 </a:t>
            </a:r>
            <a:r>
              <a:rPr lang="it-IT" sz="2400" i="1" dirty="0" smtClean="0"/>
              <a:t>(«Ethos </a:t>
            </a:r>
            <a:r>
              <a:rPr lang="it-IT" sz="2400" dirty="0" smtClean="0"/>
              <a:t>profetico e nuova alleanza</a:t>
            </a:r>
            <a:r>
              <a:rPr lang="it-IT" sz="2400" i="1" dirty="0" smtClean="0"/>
              <a:t>»</a:t>
            </a:r>
            <a:r>
              <a:rPr lang="it-IT" sz="2400" dirty="0" smtClean="0"/>
              <a:t>), 251-267 («Sapienza e </a:t>
            </a:r>
            <a:r>
              <a:rPr lang="it-IT" sz="2400" i="1" dirty="0" err="1" smtClean="0"/>
              <a:t>lex</a:t>
            </a:r>
            <a:r>
              <a:rPr lang="it-IT" sz="2400" i="1" dirty="0" smtClean="0"/>
              <a:t> </a:t>
            </a:r>
            <a:r>
              <a:rPr lang="it-IT" sz="2400" i="1" dirty="0" err="1" smtClean="0"/>
              <a:t>naturae</a:t>
            </a:r>
            <a:r>
              <a:rPr lang="it-IT" sz="2400" dirty="0" smtClean="0"/>
              <a:t>).</a:t>
            </a:r>
          </a:p>
          <a:p>
            <a:pPr marL="0" indent="0" algn="just">
              <a:buNone/>
            </a:pPr>
            <a:r>
              <a:rPr lang="it-IT" sz="2400" dirty="0" smtClean="0"/>
              <a:t>Luca </a:t>
            </a:r>
            <a:r>
              <a:rPr lang="it-IT" sz="2400" dirty="0" err="1" smtClean="0"/>
              <a:t>Mazzinghi</a:t>
            </a:r>
            <a:r>
              <a:rPr lang="it-IT" sz="2400" dirty="0" smtClean="0"/>
              <a:t>, </a:t>
            </a:r>
            <a:r>
              <a:rPr lang="it-IT" sz="2400" i="1" dirty="0" smtClean="0"/>
              <a:t>L’etica dei saggi: per un’educazione integrale dell’umano</a:t>
            </a:r>
            <a:r>
              <a:rPr lang="it-IT" sz="2400" dirty="0" smtClean="0"/>
              <a:t>, in «Nuova Rivista di Teologia morale», 1 (2024), 240-260 (online a libero accesso).</a:t>
            </a:r>
          </a:p>
          <a:p>
            <a:pPr marL="0" indent="0" algn="just">
              <a:buNone/>
            </a:pPr>
            <a:r>
              <a:rPr lang="it-IT" sz="2400" dirty="0" smtClean="0"/>
              <a:t>Patrizio </a:t>
            </a:r>
            <a:r>
              <a:rPr lang="it-IT" sz="2400" cap="small" dirty="0"/>
              <a:t>Rota </a:t>
            </a:r>
            <a:r>
              <a:rPr lang="it-IT" sz="2400" cap="small" dirty="0" err="1"/>
              <a:t>Scalabrini</a:t>
            </a:r>
            <a:r>
              <a:rPr lang="it-IT" sz="2400" dirty="0"/>
              <a:t>, </a:t>
            </a:r>
            <a:r>
              <a:rPr lang="it-IT" sz="2400" i="1" dirty="0"/>
              <a:t>Il tema del discernimento nell’Antico Testamento. La </a:t>
            </a:r>
            <a:r>
              <a:rPr lang="it-IT" sz="2400" dirty="0"/>
              <a:t>Torah</a:t>
            </a:r>
            <a:r>
              <a:rPr lang="it-IT" sz="2400" i="1" dirty="0"/>
              <a:t>, i libri profetici e sapienziali</a:t>
            </a:r>
            <a:r>
              <a:rPr lang="it-IT" sz="2400" dirty="0"/>
              <a:t>, in </a:t>
            </a:r>
            <a:r>
              <a:rPr lang="it-IT" sz="2400" i="1" dirty="0"/>
              <a:t>Discernimento e </a:t>
            </a:r>
            <a:r>
              <a:rPr lang="it-IT" sz="2400" dirty="0" err="1"/>
              <a:t>phrónēsis</a:t>
            </a:r>
            <a:r>
              <a:rPr lang="it-IT" sz="2400" i="1" dirty="0"/>
              <a:t>. Tradizione spirituale, Scrittura e teoria morale</a:t>
            </a:r>
            <a:r>
              <a:rPr lang="it-IT" sz="2400" dirty="0"/>
              <a:t>, a cura di M. </a:t>
            </a:r>
            <a:r>
              <a:rPr lang="it-IT" sz="2400" cap="small" dirty="0"/>
              <a:t>Chiodi</a:t>
            </a:r>
            <a:r>
              <a:rPr lang="it-IT" sz="2400" dirty="0"/>
              <a:t>, Glossa, Milano </a:t>
            </a:r>
            <a:r>
              <a:rPr lang="it-IT" sz="2400" dirty="0" smtClean="0"/>
              <a:t>2021,116-122.</a:t>
            </a:r>
            <a:endParaRPr lang="it-IT" sz="2400" dirty="0"/>
          </a:p>
        </p:txBody>
      </p:sp>
    </p:spTree>
    <p:extLst>
      <p:ext uri="{BB962C8B-B14F-4D97-AF65-F5344CB8AC3E}">
        <p14:creationId xmlns:p14="http://schemas.microsoft.com/office/powerpoint/2010/main" val="40955042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r>
              <a:rPr lang="it-IT" dirty="0" smtClean="0"/>
              <a:t>Due dinamiche di ricerca</a:t>
            </a:r>
            <a:endParaRPr lang="it-IT" dirty="0"/>
          </a:p>
        </p:txBody>
      </p:sp>
      <p:sp>
        <p:nvSpPr>
          <p:cNvPr id="3" name="Segnaposto contenuto 2"/>
          <p:cNvSpPr>
            <a:spLocks noGrp="1"/>
          </p:cNvSpPr>
          <p:nvPr>
            <p:ph idx="1"/>
          </p:nvPr>
        </p:nvSpPr>
        <p:spPr>
          <a:xfrm>
            <a:off x="822959" y="1845734"/>
            <a:ext cx="7543801" cy="4422544"/>
          </a:xfrm>
        </p:spPr>
        <p:txBody>
          <a:bodyPr>
            <a:normAutofit/>
          </a:bodyPr>
          <a:lstStyle/>
          <a:p>
            <a:pPr algn="just"/>
            <a:r>
              <a:rPr lang="it-IT" dirty="0" smtClean="0"/>
              <a:t>«Caratteristica </a:t>
            </a:r>
            <a:r>
              <a:rPr lang="it-IT" dirty="0"/>
              <a:t>comune della parola profetica […] è quella d’essere parola pronunciata a margine di accadimenti concreti; in tal senso essa dice una </a:t>
            </a:r>
            <a:r>
              <a:rPr lang="it-IT" b="1" dirty="0"/>
              <a:t>parola di Dio iscritta nei ‘segni del tempo</a:t>
            </a:r>
            <a:r>
              <a:rPr lang="it-IT" b="1" dirty="0" smtClean="0"/>
              <a:t>’</a:t>
            </a:r>
            <a:r>
              <a:rPr lang="it-IT" dirty="0" smtClean="0"/>
              <a:t>» (G. </a:t>
            </a:r>
            <a:r>
              <a:rPr lang="it-IT" cap="small" dirty="0"/>
              <a:t>Angelini</a:t>
            </a:r>
            <a:r>
              <a:rPr lang="it-IT" dirty="0"/>
              <a:t>, </a:t>
            </a:r>
            <a:r>
              <a:rPr lang="it-IT" i="1" dirty="0"/>
              <a:t>Teologia morale fondamentale</a:t>
            </a:r>
            <a:r>
              <a:rPr lang="it-IT" dirty="0"/>
              <a:t>, </a:t>
            </a:r>
            <a:r>
              <a:rPr lang="it-IT" dirty="0" smtClean="0"/>
              <a:t>297).</a:t>
            </a:r>
          </a:p>
          <a:p>
            <a:pPr algn="just"/>
            <a:r>
              <a:rPr lang="it-IT" dirty="0" smtClean="0"/>
              <a:t>Occorre anche riconoscere «la </a:t>
            </a:r>
            <a:r>
              <a:rPr lang="it-IT" dirty="0"/>
              <a:t>profonda somiglianza della parola profetica con la voce della coscienza. Tale voce infatti non proclama la legge in termini generali ed astratti, così come essa è rappresentata invece in forma scritta sulle tavole; non è in tal senso neppure la voce della ragione universale che parla da nessun luogo; segnala invece la trasgressione nelle situazioni singole; e proprio a margine delle trasgressioni, passando attraverso l’accusa morale, illustra l’esigenza profonda e positiva della legge. In tal senso, </a:t>
            </a:r>
            <a:r>
              <a:rPr lang="it-IT" b="1" dirty="0"/>
              <a:t>la predicazione profetica porta la legge nel cuore, ossia la riconduce alla coscienza</a:t>
            </a:r>
            <a:r>
              <a:rPr lang="it-IT" dirty="0" smtClean="0"/>
              <a:t>» (G.</a:t>
            </a:r>
            <a:r>
              <a:rPr lang="it-IT" cap="small" dirty="0"/>
              <a:t> Angelini</a:t>
            </a:r>
            <a:r>
              <a:rPr lang="it-IT" dirty="0"/>
              <a:t>, </a:t>
            </a:r>
            <a:r>
              <a:rPr lang="it-IT" i="1" dirty="0"/>
              <a:t>La coscienza morale</a:t>
            </a:r>
            <a:r>
              <a:rPr lang="it-IT" dirty="0"/>
              <a:t>, </a:t>
            </a:r>
            <a:r>
              <a:rPr lang="it-IT" dirty="0" smtClean="0"/>
              <a:t>76).</a:t>
            </a:r>
            <a:endParaRPr lang="it-IT" dirty="0"/>
          </a:p>
        </p:txBody>
      </p:sp>
    </p:spTree>
    <p:extLst>
      <p:ext uri="{BB962C8B-B14F-4D97-AF65-F5344CB8AC3E}">
        <p14:creationId xmlns:p14="http://schemas.microsoft.com/office/powerpoint/2010/main" val="11141679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 Una parola iscritta nei segni del tempo</a:t>
            </a:r>
            <a:endParaRPr lang="it-IT" dirty="0"/>
          </a:p>
        </p:txBody>
      </p:sp>
      <p:sp>
        <p:nvSpPr>
          <p:cNvPr id="3" name="Segnaposto contenuto 2"/>
          <p:cNvSpPr>
            <a:spLocks noGrp="1"/>
          </p:cNvSpPr>
          <p:nvPr>
            <p:ph idx="1"/>
          </p:nvPr>
        </p:nvSpPr>
        <p:spPr>
          <a:xfrm>
            <a:off x="822959" y="1845733"/>
            <a:ext cx="7543801" cy="4462301"/>
          </a:xfrm>
        </p:spPr>
        <p:txBody>
          <a:bodyPr>
            <a:normAutofit lnSpcReduction="10000"/>
          </a:bodyPr>
          <a:lstStyle/>
          <a:p>
            <a:pPr algn="just"/>
            <a:r>
              <a:rPr lang="it-IT" dirty="0"/>
              <a:t>I testi profetici operano una profonda </a:t>
            </a:r>
            <a:r>
              <a:rPr lang="it-IT" b="1" dirty="0"/>
              <a:t>censura del corto–circuito fra religione (la pratica di atti di culto) e fede (l’atteggiamento profondo che lega l’uomo a Dio)</a:t>
            </a:r>
            <a:r>
              <a:rPr lang="it-IT" dirty="0"/>
              <a:t>. Si biasima ogni forma di immediata sicurezza, che provenga dalla pratica del culto, semplice ripetizione esteriore di qualcosa che può essere lontano dal cuore del popolo. La parola del profeta non rifiuta il culto in quanto tale, ma ne contesta particolari espressioni in cui l’atto esteriore, in ossequio alla tradizione, non è associato alla verità interiore che lo doveva giustificare ed accreditare con la pratica della vita in accordo alla giustizia. </a:t>
            </a:r>
            <a:endParaRPr lang="it-IT" dirty="0" smtClean="0"/>
          </a:p>
          <a:p>
            <a:pPr algn="just"/>
            <a:r>
              <a:rPr lang="it-IT" b="1" dirty="0"/>
              <a:t>La critica espressa non contrappone negli oracoli profetici la giustizia sociale alla religione, ma si esercita sulle stesse basi della fede al </a:t>
            </a:r>
            <a:r>
              <a:rPr lang="it-IT" b="1" dirty="0" smtClean="0"/>
              <a:t>centro </a:t>
            </a:r>
            <a:r>
              <a:rPr lang="it-IT" b="1" dirty="0"/>
              <a:t>della Torah</a:t>
            </a:r>
            <a:r>
              <a:rPr lang="it-IT" dirty="0"/>
              <a:t>: «i profeti dunque non si oppongono alla legge; ma soltanto a quella comprensione dei precetti che suppone illusoriamente una loro univocità messa al sicuro una volta per tutte, a prescindere dall’attenzione alle forme della loro pratica effettiva</a:t>
            </a:r>
            <a:r>
              <a:rPr lang="it-IT" dirty="0" smtClean="0"/>
              <a:t>» (G. Angelini, </a:t>
            </a:r>
            <a:r>
              <a:rPr lang="it-IT" i="1" dirty="0"/>
              <a:t>Teologia morale fondamentale</a:t>
            </a:r>
            <a:r>
              <a:rPr lang="it-IT" dirty="0"/>
              <a:t>, </a:t>
            </a:r>
            <a:r>
              <a:rPr lang="it-IT" dirty="0" smtClean="0"/>
              <a:t>320).</a:t>
            </a:r>
            <a:endParaRPr lang="it-IT" dirty="0"/>
          </a:p>
        </p:txBody>
      </p:sp>
    </p:spTree>
    <p:extLst>
      <p:ext uri="{BB962C8B-B14F-4D97-AF65-F5344CB8AC3E}">
        <p14:creationId xmlns:p14="http://schemas.microsoft.com/office/powerpoint/2010/main" val="31829877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B. Portare la legge nel cuore</a:t>
            </a:r>
            <a:endParaRPr lang="it-IT" dirty="0"/>
          </a:p>
        </p:txBody>
      </p:sp>
      <p:sp>
        <p:nvSpPr>
          <p:cNvPr id="3" name="Segnaposto contenuto 2"/>
          <p:cNvSpPr>
            <a:spLocks noGrp="1"/>
          </p:cNvSpPr>
          <p:nvPr>
            <p:ph idx="1"/>
          </p:nvPr>
        </p:nvSpPr>
        <p:spPr>
          <a:xfrm>
            <a:off x="822959" y="1845733"/>
            <a:ext cx="7543801" cy="4515309"/>
          </a:xfrm>
        </p:spPr>
        <p:txBody>
          <a:bodyPr>
            <a:normAutofit lnSpcReduction="10000"/>
          </a:bodyPr>
          <a:lstStyle/>
          <a:p>
            <a:pPr algn="just"/>
            <a:r>
              <a:rPr lang="it-IT" b="1" dirty="0"/>
              <a:t>Il “cuore”</a:t>
            </a:r>
            <a:r>
              <a:rPr lang="it-IT" dirty="0"/>
              <a:t>, con tutta la sua coloritura semantica di intimità, presenza a sé del soggetto, movente dell’agire e luogo del dialogo senza infingimenti con Dio, diventa questa </a:t>
            </a:r>
            <a:r>
              <a:rPr lang="it-IT" b="1" dirty="0"/>
              <a:t>possibilità di interiorizzare il senso profondo della Torah</a:t>
            </a:r>
            <a:r>
              <a:rPr lang="it-IT" dirty="0"/>
              <a:t>, ma anche, negli sviluppi della letteratura profetica, rappresenta il documento di una radicata “durezza” e indisponibilità da parte dell’essere umano, tale da esigere un nuovo atto creativo che impegna Dio. </a:t>
            </a:r>
            <a:endParaRPr lang="it-IT" dirty="0" smtClean="0"/>
          </a:p>
          <a:p>
            <a:pPr algn="just"/>
            <a:r>
              <a:rPr lang="it-IT" b="1" dirty="0"/>
              <a:t>La “nuova alleanza”</a:t>
            </a:r>
            <a:r>
              <a:rPr lang="it-IT" dirty="0"/>
              <a:t>, annunciata nell’epilogo del profetismo, annulla la distanza tra la parola della legge e l’uomo, come nella sintetica e potente immagine di Geremia si afferma esplicitamente: «porrò la mia legge dentro di loro, la scriverò sul loro cuore» (</a:t>
            </a:r>
            <a:r>
              <a:rPr lang="it-IT" dirty="0" err="1"/>
              <a:t>Ger</a:t>
            </a:r>
            <a:r>
              <a:rPr lang="it-IT" dirty="0"/>
              <a:t> 31,33). </a:t>
            </a:r>
            <a:endParaRPr lang="it-IT" dirty="0" smtClean="0"/>
          </a:p>
          <a:p>
            <a:pPr algn="just"/>
            <a:r>
              <a:rPr lang="it-IT" dirty="0" smtClean="0"/>
              <a:t>L’oracolo</a:t>
            </a:r>
            <a:r>
              <a:rPr lang="it-IT" dirty="0"/>
              <a:t>, al netto di ogni interpretazione distorta o sovradimensionata, «non significa in primo luogo che la giustizia consisterà in atti interiori, ma che </a:t>
            </a:r>
            <a:r>
              <a:rPr lang="it-IT" b="1" dirty="0"/>
              <a:t>il dover-essere dell’uomo gli sarà dettato da Dio dal di dentro, diventerà come una sua natura</a:t>
            </a:r>
            <a:r>
              <a:rPr lang="it-IT" dirty="0" smtClean="0"/>
              <a:t>» (P. </a:t>
            </a:r>
            <a:r>
              <a:rPr lang="it-IT" cap="small" dirty="0" err="1"/>
              <a:t>Beauchamp</a:t>
            </a:r>
            <a:r>
              <a:rPr lang="it-IT" dirty="0"/>
              <a:t>, </a:t>
            </a:r>
            <a:r>
              <a:rPr lang="it-IT" i="1" dirty="0"/>
              <a:t>L’uno e </a:t>
            </a:r>
            <a:r>
              <a:rPr lang="it-IT" i="1" dirty="0" smtClean="0"/>
              <a:t>l’altro testamento</a:t>
            </a:r>
            <a:r>
              <a:rPr lang="it-IT" dirty="0"/>
              <a:t>, </a:t>
            </a:r>
            <a:r>
              <a:rPr lang="it-IT" dirty="0" smtClean="0"/>
              <a:t>297).</a:t>
            </a:r>
            <a:endParaRPr lang="it-IT" dirty="0"/>
          </a:p>
        </p:txBody>
      </p:sp>
    </p:spTree>
    <p:extLst>
      <p:ext uri="{BB962C8B-B14F-4D97-AF65-F5344CB8AC3E}">
        <p14:creationId xmlns:p14="http://schemas.microsoft.com/office/powerpoint/2010/main" val="31344176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r>
              <a:rPr lang="it-IT" dirty="0" smtClean="0"/>
              <a:t>Il tema della ‘nuova alleanza’</a:t>
            </a:r>
            <a:endParaRPr lang="it-IT" dirty="0"/>
          </a:p>
        </p:txBody>
      </p:sp>
      <p:sp>
        <p:nvSpPr>
          <p:cNvPr id="3" name="Segnaposto contenuto 2"/>
          <p:cNvSpPr>
            <a:spLocks noGrp="1"/>
          </p:cNvSpPr>
          <p:nvPr>
            <p:ph idx="1"/>
          </p:nvPr>
        </p:nvSpPr>
        <p:spPr/>
        <p:txBody>
          <a:bodyPr>
            <a:noAutofit/>
          </a:bodyPr>
          <a:lstStyle/>
          <a:p>
            <a:pPr algn="just"/>
            <a:r>
              <a:rPr lang="it-IT" sz="2400" dirty="0"/>
              <a:t>La tradizione profetica connessa a Isaia invoca una “nuova creazione” (</a:t>
            </a:r>
            <a:r>
              <a:rPr lang="it-IT" sz="2400" i="1" dirty="0" err="1"/>
              <a:t>Is</a:t>
            </a:r>
            <a:r>
              <a:rPr lang="it-IT" sz="2400" dirty="0"/>
              <a:t> 42, 5-7; 65, 17; 66, 22), annunciata come una “nuova alleanza”, scritta, non sulla pietra, ma sul “cuore”, nella profondità del proprio “io” e del suo centro decisionale. In questa luce si comprendono due testi, che avranno un posto decisivo nella reinterpretazione cristiana: </a:t>
            </a:r>
            <a:r>
              <a:rPr lang="it-IT" sz="2400" i="1" dirty="0"/>
              <a:t>Geremia</a:t>
            </a:r>
            <a:r>
              <a:rPr lang="it-IT" sz="2400" dirty="0"/>
              <a:t> 31, 31-40 e </a:t>
            </a:r>
            <a:r>
              <a:rPr lang="it-IT" sz="2400" i="1" dirty="0"/>
              <a:t>Ezechiele</a:t>
            </a:r>
            <a:r>
              <a:rPr lang="it-IT" sz="2400" dirty="0"/>
              <a:t> 36, 21-28. </a:t>
            </a:r>
            <a:endParaRPr lang="it-IT" sz="2400" dirty="0" smtClean="0"/>
          </a:p>
          <a:p>
            <a:pPr algn="just"/>
            <a:r>
              <a:rPr lang="it-IT" sz="2400" dirty="0" smtClean="0"/>
              <a:t>All’azione </a:t>
            </a:r>
            <a:r>
              <a:rPr lang="it-IT" sz="2400" dirty="0"/>
              <a:t>di Dio, che ricrea dal principio e dal fondamento, </a:t>
            </a:r>
            <a:r>
              <a:rPr lang="it-IT" sz="2400" b="1" dirty="0"/>
              <a:t>l’uomo corrisponde scoprendo come scritta in sé la parola dell’alleanza</a:t>
            </a:r>
            <a:r>
              <a:rPr lang="it-IT" sz="2400" dirty="0"/>
              <a:t>. Un’alleanza che, infine, sarà estesa da Israele per raggiungere tutte le nazioni: la parola di salvezza è per il mondo, per ogni popolo, per ogni vivente.</a:t>
            </a:r>
            <a:endParaRPr lang="it-IT" sz="2400" dirty="0"/>
          </a:p>
        </p:txBody>
      </p:sp>
    </p:spTree>
    <p:extLst>
      <p:ext uri="{BB962C8B-B14F-4D97-AF65-F5344CB8AC3E}">
        <p14:creationId xmlns:p14="http://schemas.microsoft.com/office/powerpoint/2010/main" val="22707131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836211" y="1739717"/>
            <a:ext cx="7543801" cy="4023360"/>
          </a:xfrm>
        </p:spPr>
        <p:txBody>
          <a:bodyPr>
            <a:noAutofit/>
          </a:bodyPr>
          <a:lstStyle/>
          <a:p>
            <a:pPr algn="just"/>
            <a:r>
              <a:rPr lang="it-IT" sz="2400" dirty="0"/>
              <a:t>L’espressione “nuova alleanza”, va precisato, ricorre una sola volta in tutto l’Antico Testamento ed espressamente in </a:t>
            </a:r>
            <a:r>
              <a:rPr lang="it-IT" sz="2400" i="1" dirty="0" err="1"/>
              <a:t>Ger</a:t>
            </a:r>
            <a:r>
              <a:rPr lang="it-IT" sz="2400" dirty="0"/>
              <a:t> 31,31: «Ecco, verranno giorni – oracolo del Signore –, nei quali con la casa di Israele e con la casa di Giuda concluderò un’alleanza nuova». </a:t>
            </a:r>
            <a:endParaRPr lang="it-IT" sz="2400" dirty="0" smtClean="0"/>
          </a:p>
          <a:p>
            <a:pPr algn="just"/>
            <a:r>
              <a:rPr lang="it-IT" sz="2400" dirty="0" smtClean="0"/>
              <a:t>L’unica </a:t>
            </a:r>
            <a:r>
              <a:rPr lang="it-IT" sz="2400" dirty="0"/>
              <a:t>ricorrenza tuttavia condensa una tematica che iscrive un processo in cui risulta, da una parte, </a:t>
            </a:r>
            <a:r>
              <a:rPr lang="it-IT" sz="2400" b="1" dirty="0"/>
              <a:t>l’idea persistente di una “alleanza infranta”</a:t>
            </a:r>
            <a:r>
              <a:rPr lang="it-IT" sz="2400" dirty="0"/>
              <a:t>, con la quale si rende nota la radicale incapacità, già dei “padri” nel deserto, di mantenerne le esigenze e, dall’altra, </a:t>
            </a:r>
            <a:r>
              <a:rPr lang="it-IT" sz="2400" b="1" dirty="0"/>
              <a:t>la creazione di una realtà nuova e sostanziale</a:t>
            </a:r>
            <a:r>
              <a:rPr lang="it-IT" sz="2400" dirty="0"/>
              <a:t>, che apre la storia, </a:t>
            </a:r>
            <a:r>
              <a:rPr lang="it-IT" sz="2400" b="1" dirty="0"/>
              <a:t>radicandola nella origine come atto gratuito di Dio e proiettandola verso il suo compimento</a:t>
            </a:r>
            <a:r>
              <a:rPr lang="it-IT" sz="2400" dirty="0"/>
              <a:t>. </a:t>
            </a:r>
            <a:endParaRPr lang="it-IT" sz="2400" dirty="0"/>
          </a:p>
        </p:txBody>
      </p:sp>
    </p:spTree>
    <p:extLst>
      <p:ext uri="{BB962C8B-B14F-4D97-AF65-F5344CB8AC3E}">
        <p14:creationId xmlns:p14="http://schemas.microsoft.com/office/powerpoint/2010/main" val="27793102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Autofit/>
          </a:bodyPr>
          <a:lstStyle/>
          <a:p>
            <a:pPr algn="just"/>
            <a:r>
              <a:rPr lang="it-IT" sz="2400" b="1" dirty="0"/>
              <a:t>Il catalizzatore storico </a:t>
            </a:r>
            <a:r>
              <a:rPr lang="it-IT" sz="2400" dirty="0"/>
              <a:t>di questa nuova possibilità risulta essere </a:t>
            </a:r>
            <a:r>
              <a:rPr lang="it-IT" sz="2400" b="1" dirty="0"/>
              <a:t>il dramma nazionale dell’esilio</a:t>
            </a:r>
            <a:r>
              <a:rPr lang="it-IT" sz="2400" dirty="0"/>
              <a:t>, che pone di fronte al popolo, come suggestivamente ricorda </a:t>
            </a:r>
            <a:r>
              <a:rPr lang="it-IT" sz="2400" dirty="0" err="1"/>
              <a:t>Beauchamp</a:t>
            </a:r>
            <a:r>
              <a:rPr lang="it-IT" sz="2400" dirty="0"/>
              <a:t>, la reale possibilità di una “fine assoluta”, tale da avvicinare la morte del singolo al frantumarsi dell’alleanza antica, portando l’attenzione sulla “origine assoluta” che prende forma nella categoria di una “nuova creazione”. </a:t>
            </a:r>
            <a:endParaRPr lang="it-IT" sz="2400" dirty="0" smtClean="0"/>
          </a:p>
          <a:p>
            <a:pPr algn="just"/>
            <a:r>
              <a:rPr lang="it-IT" sz="2400" dirty="0" smtClean="0"/>
              <a:t>Si </a:t>
            </a:r>
            <a:r>
              <a:rPr lang="it-IT" sz="2400" b="1" dirty="0"/>
              <a:t>integra</a:t>
            </a:r>
            <a:r>
              <a:rPr lang="it-IT" sz="2400" dirty="0"/>
              <a:t> così, nel racconto fondatore, </a:t>
            </a:r>
            <a:r>
              <a:rPr lang="it-IT" sz="2400" b="1" dirty="0"/>
              <a:t>l’alleanza “antica” con i padri nel deserto e </a:t>
            </a:r>
            <a:r>
              <a:rPr lang="it-IT" sz="2400" b="1" dirty="0" smtClean="0"/>
              <a:t>la memoria </a:t>
            </a:r>
            <a:r>
              <a:rPr lang="it-IT" sz="2400" b="1" dirty="0"/>
              <a:t>di un inizio radicato nell’atto creativo di </a:t>
            </a:r>
            <a:r>
              <a:rPr lang="it-IT" sz="2400" b="1" dirty="0" smtClean="0"/>
              <a:t>Dio</a:t>
            </a:r>
            <a:r>
              <a:rPr lang="it-IT" sz="2400" dirty="0" smtClean="0"/>
              <a:t>: «l’alleanza </a:t>
            </a:r>
            <a:r>
              <a:rPr lang="it-IT" sz="2400" dirty="0"/>
              <a:t>antica e la nuova appartengono entrambe a una “alleanza eterna</a:t>
            </a:r>
            <a:r>
              <a:rPr lang="it-IT" sz="2400" dirty="0" smtClean="0"/>
              <a:t>”» 8P. </a:t>
            </a:r>
            <a:r>
              <a:rPr lang="it-IT" sz="2400" cap="small" dirty="0" err="1"/>
              <a:t>Beauchamp</a:t>
            </a:r>
            <a:r>
              <a:rPr lang="it-IT" sz="2400" dirty="0"/>
              <a:t>, </a:t>
            </a:r>
            <a:r>
              <a:rPr lang="it-IT" sz="2400" i="1" dirty="0"/>
              <a:t>L’uno e l’altro</a:t>
            </a:r>
            <a:r>
              <a:rPr lang="it-IT" sz="2400" dirty="0"/>
              <a:t>, </a:t>
            </a:r>
            <a:r>
              <a:rPr lang="it-IT" sz="2400" dirty="0" smtClean="0"/>
              <a:t>287).</a:t>
            </a:r>
            <a:endParaRPr lang="it-IT" sz="2400" dirty="0"/>
          </a:p>
        </p:txBody>
      </p:sp>
    </p:spTree>
    <p:extLst>
      <p:ext uri="{BB962C8B-B14F-4D97-AF65-F5344CB8AC3E}">
        <p14:creationId xmlns:p14="http://schemas.microsoft.com/office/powerpoint/2010/main" val="21067987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r>
              <a:rPr lang="it-IT" dirty="0"/>
              <a:t>Un movimento retrospettivo e prospettico</a:t>
            </a:r>
          </a:p>
        </p:txBody>
      </p:sp>
      <p:sp>
        <p:nvSpPr>
          <p:cNvPr id="3" name="Segnaposto contenuto 2"/>
          <p:cNvSpPr>
            <a:spLocks noGrp="1"/>
          </p:cNvSpPr>
          <p:nvPr>
            <p:ph idx="1"/>
          </p:nvPr>
        </p:nvSpPr>
        <p:spPr/>
        <p:txBody>
          <a:bodyPr>
            <a:normAutofit/>
          </a:bodyPr>
          <a:lstStyle/>
          <a:p>
            <a:pPr algn="just"/>
            <a:r>
              <a:rPr lang="it-IT" sz="2400" dirty="0"/>
              <a:t>La verità dell’alleanza antica è </a:t>
            </a:r>
            <a:r>
              <a:rPr lang="it-IT" sz="2400" dirty="0" smtClean="0"/>
              <a:t>comprensibile se </a:t>
            </a:r>
            <a:r>
              <a:rPr lang="it-IT" sz="2400" dirty="0"/>
              <a:t>ci si porta a un inizio che non è legato al flusso del tempo, ma che ne diventa origine (</a:t>
            </a:r>
            <a:r>
              <a:rPr lang="it-IT" sz="2400" i="1" dirty="0" err="1"/>
              <a:t>arché</a:t>
            </a:r>
            <a:r>
              <a:rPr lang="it-IT" sz="2400" dirty="0"/>
              <a:t>). </a:t>
            </a:r>
            <a:endParaRPr lang="it-IT" sz="2400" dirty="0" smtClean="0"/>
          </a:p>
          <a:p>
            <a:pPr algn="just"/>
            <a:r>
              <a:rPr lang="it-IT" sz="2400" dirty="0" smtClean="0"/>
              <a:t>E</a:t>
            </a:r>
            <a:r>
              <a:rPr lang="it-IT" sz="2400" dirty="0"/>
              <a:t>, rispettivamente, l’indicatore della “nuova alleanza” è guadagnato </a:t>
            </a:r>
            <a:r>
              <a:rPr lang="it-IT" sz="2400" b="1" dirty="0"/>
              <a:t>non solo con uno sguardo sul presente</a:t>
            </a:r>
            <a:r>
              <a:rPr lang="it-IT" sz="2400" dirty="0"/>
              <a:t>, in cui l’alleanza è compresa come infranta, e non solo guardando al passato di quella sinaitica, </a:t>
            </a:r>
            <a:r>
              <a:rPr lang="it-IT" sz="2400" b="1" dirty="0"/>
              <a:t>ma attraverso un processo di retroazione con le alleanze più antiche</a:t>
            </a:r>
            <a:r>
              <a:rPr lang="it-IT" sz="2400" dirty="0"/>
              <a:t>, in modo tale da far emergere, accanto alla sua </a:t>
            </a:r>
            <a:r>
              <a:rPr lang="it-IT" sz="2400" b="1" dirty="0"/>
              <a:t>“universalità” con il genere umano</a:t>
            </a:r>
            <a:r>
              <a:rPr lang="it-IT" sz="2400" dirty="0"/>
              <a:t>, il suo elemento peculiare: l’assenza di condizioni, il </a:t>
            </a:r>
            <a:r>
              <a:rPr lang="it-IT" sz="2400" b="1" dirty="0"/>
              <a:t>carattere incondizionato del dono divino</a:t>
            </a:r>
            <a:r>
              <a:rPr lang="it-IT" sz="2400" dirty="0"/>
              <a:t>. </a:t>
            </a:r>
            <a:endParaRPr lang="it-IT" sz="2400" dirty="0"/>
          </a:p>
        </p:txBody>
      </p:sp>
    </p:spTree>
    <p:extLst>
      <p:ext uri="{BB962C8B-B14F-4D97-AF65-F5344CB8AC3E}">
        <p14:creationId xmlns:p14="http://schemas.microsoft.com/office/powerpoint/2010/main" val="2088122153"/>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ttivo">
  <a:themeElements>
    <a:clrScheme name="Retrospettivo">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ttiv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ttivo">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938</TotalTime>
  <Words>3018</Words>
  <Application>Microsoft Office PowerPoint</Application>
  <PresentationFormat>Presentazione su schermo (4:3)</PresentationFormat>
  <Paragraphs>59</Paragraphs>
  <Slides>24</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24</vt:i4>
      </vt:variant>
    </vt:vector>
  </HeadingPairs>
  <TitlesOfParts>
    <vt:vector size="28" baseType="lpstr">
      <vt:lpstr>Arial</vt:lpstr>
      <vt:lpstr>Calibri</vt:lpstr>
      <vt:lpstr>Calibri Light</vt:lpstr>
      <vt:lpstr>Retrospettivo</vt:lpstr>
      <vt:lpstr>Lex naturae: un saggio di teologia biblica 2. I profeti e i sapienti  a cura di Pier Davide Guenzi</vt:lpstr>
      <vt:lpstr>1. I profeti</vt:lpstr>
      <vt:lpstr>Due dinamiche di ricerca</vt:lpstr>
      <vt:lpstr>A. Una parola iscritta nei segni del tempo</vt:lpstr>
      <vt:lpstr>B. Portare la legge nel cuore</vt:lpstr>
      <vt:lpstr>Il tema della ‘nuova alleanza’</vt:lpstr>
      <vt:lpstr>Presentazione standard di PowerPoint</vt:lpstr>
      <vt:lpstr>Presentazione standard di PowerPoint</vt:lpstr>
      <vt:lpstr>Un movimento retrospettivo e prospettico</vt:lpstr>
      <vt:lpstr>Presentazione standard di PowerPoint</vt:lpstr>
      <vt:lpstr>Presentazione standard di PowerPoint</vt:lpstr>
      <vt:lpstr>Presentazione standard di PowerPoint</vt:lpstr>
      <vt:lpstr>Presentazione standard di PowerPoint</vt:lpstr>
      <vt:lpstr>2. I sapienti</vt:lpstr>
      <vt:lpstr>Presentazione standard di PowerPoint</vt:lpstr>
      <vt:lpstr>Presentazione standard di PowerPoint</vt:lpstr>
      <vt:lpstr>Presentazione standard di PowerPoint</vt:lpstr>
      <vt:lpstr>Un esempio: il libro dei Proverbi</vt:lpstr>
      <vt:lpstr>Presentazione standard di PowerPoint</vt:lpstr>
      <vt:lpstr>Presentazione standard di PowerPoint</vt:lpstr>
      <vt:lpstr>Presentazione standard di PowerPoint</vt:lpstr>
      <vt:lpstr>Presentazione standard di PowerPoint</vt:lpstr>
      <vt:lpstr>Presentazione standard di PowerPoint</vt:lpstr>
      <vt:lpstr>Per approfondire</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Lex naturae: un saggio di teologia biblica 2. I profeti e i sapienti  a cura di Pier Davide Guenzi</dc:title>
  <dc:creator>HP</dc:creator>
  <cp:lastModifiedBy>HP</cp:lastModifiedBy>
  <cp:revision>16</cp:revision>
  <dcterms:created xsi:type="dcterms:W3CDTF">2025-10-12T15:54:59Z</dcterms:created>
  <dcterms:modified xsi:type="dcterms:W3CDTF">2025-10-13T07:33:17Z</dcterms:modified>
</cp:coreProperties>
</file>