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9" r:id="rId21"/>
    <p:sldId id="275" r:id="rId22"/>
    <p:sldId id="276" r:id="rId23"/>
    <p:sldId id="277" r:id="rId24"/>
    <p:sldId id="278"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13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smtClean="0"/>
              <a:t>10/5/2025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8049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smtClean="0"/>
              <a:t>10/5/2025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900514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98624D31-43A5-475A-80CF-332C9F6DCF35}" type="datetimeFigureOut">
              <a:rPr lang="en-US" smtClean="0"/>
              <a:t>10/5/2025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4126543068"/>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smtClean="0"/>
              <a:t>10/5/2025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‹N›</a:t>
            </a:fld>
            <a:endParaRPr lang="en-US" dirty="0"/>
          </a:p>
        </p:txBody>
      </p:sp>
    </p:spTree>
    <p:extLst>
      <p:ext uri="{BB962C8B-B14F-4D97-AF65-F5344CB8AC3E}">
        <p14:creationId xmlns:p14="http://schemas.microsoft.com/office/powerpoint/2010/main" val="3891199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20EBB0C4-6273-4C6E-B9BD-2EDC30F1CD52}" type="datetimeFigureOut">
              <a:rPr lang="en-US" smtClean="0"/>
              <a:t>10/5/2025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0672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smtClean="0"/>
              <a:t>10/5/2025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537019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Content Placeholder 3"/>
          <p:cNvSpPr>
            <a:spLocks noGrp="1"/>
          </p:cNvSpPr>
          <p:nvPr>
            <p:ph sz="half" idx="2"/>
          </p:nvPr>
        </p:nvSpPr>
        <p:spPr>
          <a:xfrm>
            <a:off x="822960" y="2582334"/>
            <a:ext cx="3703320" cy="328676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Content Placeholder 5"/>
          <p:cNvSpPr>
            <a:spLocks noGrp="1"/>
          </p:cNvSpPr>
          <p:nvPr>
            <p:ph sz="quarter" idx="4"/>
          </p:nvPr>
        </p:nvSpPr>
        <p:spPr>
          <a:xfrm>
            <a:off x="4663440" y="2582334"/>
            <a:ext cx="3703320" cy="328676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smtClean="0"/>
              <a:t>10/5/2025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024673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smtClean="0"/>
              <a:t>10/5/2025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4286922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smtClean="0"/>
              <a:t>10/5/2025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1363082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it-IT" smtClean="0"/>
              <a:t>Fare clic per modificare lo stile del titolo</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32ABBEA6-7C60-4B02-AE87-00D78D8422AF}" type="datetimeFigureOut">
              <a:rPr lang="en-US" smtClean="0"/>
              <a:t>10/5/2025</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3302870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p:txBody>
          <a:bodyPr/>
          <a:lstStyle/>
          <a:p>
            <a:fld id="{C9CAD897-D46E-4AD2-BD9B-49DD3E640873}" type="datetimeFigureOut">
              <a:rPr lang="en-US" smtClean="0"/>
              <a:t>10/5/2025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940855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smtClean="0"/>
              <a:t>10/5/2025</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‹N›</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93425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825038" y="940904"/>
            <a:ext cx="7543800" cy="2491409"/>
          </a:xfrm>
        </p:spPr>
        <p:txBody>
          <a:bodyPr>
            <a:normAutofit fontScale="90000"/>
          </a:bodyPr>
          <a:lstStyle/>
          <a:p>
            <a:r>
              <a:rPr lang="it-IT" sz="5400" i="1" dirty="0" err="1" smtClean="0"/>
              <a:t>Lex</a:t>
            </a:r>
            <a:r>
              <a:rPr lang="it-IT" sz="5400" i="1" dirty="0" smtClean="0"/>
              <a:t> </a:t>
            </a:r>
            <a:r>
              <a:rPr lang="it-IT" sz="5400" i="1" dirty="0" err="1" smtClean="0"/>
              <a:t>naturae</a:t>
            </a:r>
            <a:r>
              <a:rPr lang="it-IT" sz="5400" dirty="0" smtClean="0"/>
              <a:t>: un saggio di teologia biblica</a:t>
            </a:r>
            <a:br>
              <a:rPr lang="it-IT" sz="5400" dirty="0" smtClean="0"/>
            </a:br>
            <a:r>
              <a:rPr lang="it-IT" sz="5400" dirty="0" smtClean="0"/>
              <a:t/>
            </a:r>
            <a:br>
              <a:rPr lang="it-IT" sz="5400" dirty="0" smtClean="0"/>
            </a:br>
            <a:r>
              <a:rPr lang="it-IT" sz="3600" dirty="0" smtClean="0"/>
              <a:t>a cura di Pier Davide </a:t>
            </a:r>
            <a:r>
              <a:rPr lang="it-IT" sz="3600" dirty="0" err="1" smtClean="0"/>
              <a:t>Guenzi</a:t>
            </a:r>
            <a:endParaRPr lang="it-IT" sz="3600" dirty="0"/>
          </a:p>
        </p:txBody>
      </p:sp>
      <p:sp>
        <p:nvSpPr>
          <p:cNvPr id="3" name="Sottotitolo 2"/>
          <p:cNvSpPr>
            <a:spLocks noGrp="1"/>
          </p:cNvSpPr>
          <p:nvPr>
            <p:ph type="subTitle" idx="1"/>
          </p:nvPr>
        </p:nvSpPr>
        <p:spPr>
          <a:xfrm>
            <a:off x="825038" y="4455621"/>
            <a:ext cx="7543800" cy="1680136"/>
          </a:xfrm>
        </p:spPr>
        <p:txBody>
          <a:bodyPr>
            <a:normAutofit lnSpcReduction="10000"/>
          </a:bodyPr>
          <a:lstStyle/>
          <a:p>
            <a:r>
              <a:rPr lang="it-IT" dirty="0" smtClean="0"/>
              <a:t>Corso di specializzazione </a:t>
            </a:r>
          </a:p>
          <a:p>
            <a:r>
              <a:rPr lang="it-IT" dirty="0" err="1" smtClean="0"/>
              <a:t>lex</a:t>
            </a:r>
            <a:r>
              <a:rPr lang="it-IT" dirty="0" smtClean="0"/>
              <a:t> </a:t>
            </a:r>
            <a:r>
              <a:rPr lang="it-IT" dirty="0" err="1" smtClean="0"/>
              <a:t>naturae</a:t>
            </a:r>
            <a:r>
              <a:rPr lang="it-IT" dirty="0" smtClean="0"/>
              <a:t>: Storia del concetto – teologia biblica – questioni teoriche</a:t>
            </a:r>
          </a:p>
          <a:p>
            <a:r>
              <a:rPr lang="it-IT" dirty="0" err="1" smtClean="0"/>
              <a:t>Ftis</a:t>
            </a:r>
            <a:r>
              <a:rPr lang="it-IT" dirty="0" smtClean="0"/>
              <a:t> anno accademico 2025-2026</a:t>
            </a:r>
            <a:endParaRPr lang="it-IT" dirty="0"/>
          </a:p>
        </p:txBody>
      </p:sp>
    </p:spTree>
    <p:extLst>
      <p:ext uri="{BB962C8B-B14F-4D97-AF65-F5344CB8AC3E}">
        <p14:creationId xmlns:p14="http://schemas.microsoft.com/office/powerpoint/2010/main" val="12188708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pPr algn="just"/>
            <a:r>
              <a:rPr lang="it-IT" sz="2400" dirty="0"/>
              <a:t>La riscrittura continua della Torah (emblematico il caso del </a:t>
            </a:r>
            <a:r>
              <a:rPr lang="it-IT" sz="2400" i="1" dirty="0"/>
              <a:t>Deuteronomio</a:t>
            </a:r>
            <a:r>
              <a:rPr lang="it-IT" sz="2400" dirty="0"/>
              <a:t> che impone il dovere della memoria per tenere aperto il futuro della promessa) ne rivela il profilo paterno-istruttivo e materno-affettivo, ulteriormente rielaborati nella letteratura </a:t>
            </a:r>
            <a:r>
              <a:rPr lang="it-IT" sz="2400" dirty="0" smtClean="0"/>
              <a:t>sapienziale. </a:t>
            </a:r>
          </a:p>
          <a:p>
            <a:pPr algn="just"/>
            <a:r>
              <a:rPr lang="it-IT" sz="2400" dirty="0" smtClean="0"/>
              <a:t>Entrambi </a:t>
            </a:r>
            <a:r>
              <a:rPr lang="it-IT" sz="2400" dirty="0"/>
              <a:t>tali elementi, paterno e materno, sono posti sotto il segno della gratuità divina che anticipa e rivela il desiderio di vita dell’uomo indirizzandone il senso attraverso la custodia del comandamento. Tale comandamento è, appunto, per la vita dei figli, chiamati a intensificarne l’ascolto e non per la sottomissione servile secondo lo schema dell’obbedienza padronale.</a:t>
            </a:r>
          </a:p>
        </p:txBody>
      </p:sp>
    </p:spTree>
    <p:extLst>
      <p:ext uri="{BB962C8B-B14F-4D97-AF65-F5344CB8AC3E}">
        <p14:creationId xmlns:p14="http://schemas.microsoft.com/office/powerpoint/2010/main" val="14211708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02472" y="2150534"/>
            <a:ext cx="7543801" cy="3680423"/>
          </a:xfrm>
        </p:spPr>
        <p:txBody>
          <a:bodyPr>
            <a:normAutofit/>
          </a:bodyPr>
          <a:lstStyle/>
          <a:p>
            <a:pPr algn="just"/>
            <a:r>
              <a:rPr lang="it-IT" sz="2400" dirty="0" smtClean="0"/>
              <a:t>«Quando </a:t>
            </a:r>
            <a:r>
              <a:rPr lang="it-IT" sz="2400" dirty="0"/>
              <a:t>ci si riferisca a Dio, </a:t>
            </a:r>
            <a:r>
              <a:rPr lang="it-IT" sz="2400" dirty="0" smtClean="0"/>
              <a:t>non </a:t>
            </a:r>
            <a:r>
              <a:rPr lang="it-IT" sz="2400" dirty="0"/>
              <a:t>è possibile distinguere tra comandamento che egli dà e sentimento che egli nutre; il suo comandamento è espressione del suo amore, e dunque del suo desiderio nei confronti del figlio che si è scelto; non è certo espressione del suo potere sovrano. Amare davvero non è possibile senza insieme avere un desiderio, un’attesa nei confronti dell’altro. Appunto come espressione di tale attesa dev’essere compreso il suo </a:t>
            </a:r>
            <a:r>
              <a:rPr lang="it-IT" sz="2400" dirty="0" smtClean="0"/>
              <a:t>comandamento» (</a:t>
            </a:r>
            <a:r>
              <a:rPr lang="it-IT" sz="2400" dirty="0"/>
              <a:t>G. </a:t>
            </a:r>
            <a:r>
              <a:rPr lang="it-IT" sz="2400" cap="small" dirty="0"/>
              <a:t>Angelini</a:t>
            </a:r>
            <a:r>
              <a:rPr lang="it-IT" sz="2400" dirty="0"/>
              <a:t>, </a:t>
            </a:r>
            <a:r>
              <a:rPr lang="it-IT" sz="2400" i="1" dirty="0"/>
              <a:t>La coscienza morale. Dalla voce alla parola</a:t>
            </a:r>
            <a:r>
              <a:rPr lang="it-IT" sz="2400" dirty="0"/>
              <a:t>, Glossa, Milano 2019, </a:t>
            </a:r>
            <a:r>
              <a:rPr lang="it-IT" sz="2400" dirty="0" smtClean="0"/>
              <a:t>207).</a:t>
            </a:r>
            <a:endParaRPr lang="it-IT" sz="2400" dirty="0"/>
          </a:p>
        </p:txBody>
      </p:sp>
    </p:spTree>
    <p:extLst>
      <p:ext uri="{BB962C8B-B14F-4D97-AF65-F5344CB8AC3E}">
        <p14:creationId xmlns:p14="http://schemas.microsoft.com/office/powerpoint/2010/main" val="35864178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it-IT" sz="2800" dirty="0"/>
              <a:t>La </a:t>
            </a:r>
            <a:r>
              <a:rPr lang="it-IT" sz="2800" dirty="0" smtClean="0"/>
              <a:t>Torah non </a:t>
            </a:r>
            <a:r>
              <a:rPr lang="it-IT" sz="2800" dirty="0"/>
              <a:t>risulta comprensibile in modo adeguato se non è collocata nel suo svolgimento narrativo: l’atto divino di liberazione perpetrato attraverso il ricordo nel cammino della vita. </a:t>
            </a:r>
            <a:endParaRPr lang="it-IT" sz="2800" dirty="0" smtClean="0"/>
          </a:p>
          <a:p>
            <a:pPr algn="just"/>
            <a:r>
              <a:rPr lang="it-IT" sz="2800" dirty="0" smtClean="0"/>
              <a:t>Il </a:t>
            </a:r>
            <a:r>
              <a:rPr lang="it-IT" sz="2800" dirty="0"/>
              <a:t>flusso della narrazione si lascia comprendere come il contesto particolare in cui la promessa è continuamente rielaborata, nell’intima connessione tra il dono della libertà e l’ingiunzione della </a:t>
            </a:r>
            <a:r>
              <a:rPr lang="it-IT" sz="2800" dirty="0" smtClean="0"/>
              <a:t>legge.</a:t>
            </a:r>
            <a:endParaRPr lang="it-IT" sz="2800" dirty="0"/>
          </a:p>
        </p:txBody>
      </p:sp>
    </p:spTree>
    <p:extLst>
      <p:ext uri="{BB962C8B-B14F-4D97-AF65-F5344CB8AC3E}">
        <p14:creationId xmlns:p14="http://schemas.microsoft.com/office/powerpoint/2010/main" val="2006027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96455" y="1660204"/>
            <a:ext cx="7543801" cy="4023360"/>
          </a:xfrm>
        </p:spPr>
        <p:txBody>
          <a:bodyPr>
            <a:noAutofit/>
          </a:bodyPr>
          <a:lstStyle/>
          <a:p>
            <a:pPr algn="just"/>
            <a:r>
              <a:rPr lang="it-IT" sz="2400" dirty="0" smtClean="0"/>
              <a:t>«L’atteggiamento </a:t>
            </a:r>
            <a:r>
              <a:rPr lang="it-IT" sz="2400" dirty="0"/>
              <a:t>cristiano verso la torà di Israele è segnato da incongruenze ed ecclettismo</a:t>
            </a:r>
            <a:r>
              <a:rPr lang="it-IT" sz="2400" dirty="0" smtClean="0"/>
              <a:t>» (Franz </a:t>
            </a:r>
            <a:r>
              <a:rPr lang="it-IT" sz="2400" dirty="0" err="1" smtClean="0"/>
              <a:t>Crüsemann</a:t>
            </a:r>
            <a:r>
              <a:rPr lang="it-IT" sz="2400" dirty="0" smtClean="0"/>
              <a:t>) </a:t>
            </a:r>
            <a:r>
              <a:rPr lang="it-IT" sz="2400" dirty="0"/>
              <a:t>che possono essere valutati a partire da due problematiche specifiche. </a:t>
            </a:r>
            <a:endParaRPr lang="it-IT" sz="2400" dirty="0" smtClean="0"/>
          </a:p>
          <a:p>
            <a:pPr algn="just"/>
            <a:r>
              <a:rPr lang="it-IT" sz="2400" dirty="0" smtClean="0"/>
              <a:t>La </a:t>
            </a:r>
            <a:r>
              <a:rPr lang="it-IT" sz="2400" dirty="0"/>
              <a:t>prima fa riferimento alla </a:t>
            </a:r>
            <a:r>
              <a:rPr lang="it-IT" sz="2400" i="1" dirty="0"/>
              <a:t>tensione tra particolare e universale</a:t>
            </a:r>
            <a:r>
              <a:rPr lang="it-IT" sz="2400" dirty="0"/>
              <a:t>, con la quale si è operata una comprensione della Torah principalmente come esclusiva per la fede di Israele. </a:t>
            </a:r>
            <a:endParaRPr lang="it-IT" sz="2400" dirty="0" smtClean="0"/>
          </a:p>
          <a:p>
            <a:pPr algn="just"/>
            <a:r>
              <a:rPr lang="it-IT" sz="2400" dirty="0"/>
              <a:t>Il ritorno a una lettura il più possibile integrale ed integrata della </a:t>
            </a:r>
            <a:r>
              <a:rPr lang="it-IT" sz="2400" dirty="0" smtClean="0"/>
              <a:t>Torah si </a:t>
            </a:r>
            <a:r>
              <a:rPr lang="it-IT" sz="2400" dirty="0"/>
              <a:t>rende necessario nel presente orizzonte storico a partire «dalla scomparsa moderna di un diritto naturale esterno alla tradizione biblica, diritto che si supponeva eternamente stabile e sul quale si pensava di poter misurare anche le verità bibliche</a:t>
            </a:r>
            <a:r>
              <a:rPr lang="it-IT" sz="2400" dirty="0" smtClean="0"/>
              <a:t>» (</a:t>
            </a:r>
            <a:r>
              <a:rPr lang="it-IT" sz="2400" dirty="0"/>
              <a:t>Franz </a:t>
            </a:r>
            <a:r>
              <a:rPr lang="it-IT" sz="2400" dirty="0" err="1" smtClean="0"/>
              <a:t>Crüsemann</a:t>
            </a:r>
            <a:r>
              <a:rPr lang="it-IT" sz="2400" dirty="0" smtClean="0"/>
              <a:t>).</a:t>
            </a:r>
            <a:endParaRPr lang="it-IT" sz="2400" dirty="0"/>
          </a:p>
        </p:txBody>
      </p:sp>
    </p:spTree>
    <p:extLst>
      <p:ext uri="{BB962C8B-B14F-4D97-AF65-F5344CB8AC3E}">
        <p14:creationId xmlns:p14="http://schemas.microsoft.com/office/powerpoint/2010/main" val="711493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766221"/>
            <a:ext cx="7543801" cy="4023360"/>
          </a:xfrm>
        </p:spPr>
        <p:txBody>
          <a:bodyPr>
            <a:noAutofit/>
          </a:bodyPr>
          <a:lstStyle/>
          <a:p>
            <a:pPr algn="just"/>
            <a:r>
              <a:rPr lang="it-IT" sz="2400" dirty="0"/>
              <a:t>La seconda problematica </a:t>
            </a:r>
            <a:r>
              <a:rPr lang="it-IT" sz="2400" dirty="0" smtClean="0"/>
              <a:t>porta </a:t>
            </a:r>
            <a:r>
              <a:rPr lang="it-IT" sz="2400" dirty="0"/>
              <a:t>l’attenzione sulla </a:t>
            </a:r>
            <a:r>
              <a:rPr lang="it-IT" sz="2400" i="1" dirty="0"/>
              <a:t>attualità che la Torah può rivestire per i problemi fondamentali del nostro presente</a:t>
            </a:r>
            <a:r>
              <a:rPr lang="it-IT" sz="2400" dirty="0"/>
              <a:t>, pur nell’attenzione ermeneutica di aver a che fare con testi di un’epoca molto </a:t>
            </a:r>
            <a:r>
              <a:rPr lang="it-IT" sz="2400" dirty="0" smtClean="0"/>
              <a:t>lontana.</a:t>
            </a:r>
          </a:p>
          <a:p>
            <a:pPr algn="just"/>
            <a:r>
              <a:rPr lang="it-IT" sz="2400" dirty="0"/>
              <a:t>Con stretto riferimento al codice delle Dieci parole (Decalogo) risulta pertanto necessaria una modalità di accostamento attraverso un triplo movimento di contestualizzazione (delimitare il contesto originario) – decontestualizzazione (cogliere il significato antropologico e teologico universale) – </a:t>
            </a:r>
            <a:r>
              <a:rPr lang="it-IT" sz="2400" dirty="0" err="1"/>
              <a:t>ricontestualizzazione</a:t>
            </a:r>
            <a:r>
              <a:rPr lang="it-IT" sz="2400" dirty="0"/>
              <a:t> (la trasferibilità o la “traduzione” in nuove condizioni storiche delle indicazioni normative).</a:t>
            </a:r>
          </a:p>
        </p:txBody>
      </p:sp>
    </p:spTree>
    <p:extLst>
      <p:ext uri="{BB962C8B-B14F-4D97-AF65-F5344CB8AC3E}">
        <p14:creationId xmlns:p14="http://schemas.microsoft.com/office/powerpoint/2010/main" val="12552964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it-IT" sz="2400" dirty="0"/>
              <a:t>T</a:t>
            </a:r>
            <a:r>
              <a:rPr lang="it-IT" sz="2400" dirty="0" smtClean="0"/>
              <a:t>ale </a:t>
            </a:r>
            <a:r>
              <a:rPr lang="it-IT" sz="2400" dirty="0"/>
              <a:t>accostamento può rendere ragione di una universalità che non è a prescindere da o oltre la storia particolare nella quale le singole indicazioni normative sono contenute. </a:t>
            </a:r>
            <a:endParaRPr lang="it-IT" sz="2400" dirty="0" smtClean="0"/>
          </a:p>
          <a:p>
            <a:pPr algn="just"/>
            <a:r>
              <a:rPr lang="it-IT" sz="2400" dirty="0" smtClean="0"/>
              <a:t>A </a:t>
            </a:r>
            <a:r>
              <a:rPr lang="it-IT" sz="2400" dirty="0"/>
              <a:t>riguardo, occorre porre criticamente il nesso tra singolare (particolare) e universale o tra storicità e assolutezza, tenendo presente che «nessuno conosce direttamente la legge universale, se non a procedere dalla sua esperienza storica effettiva</a:t>
            </a:r>
            <a:r>
              <a:rPr lang="it-IT" sz="2400" dirty="0" smtClean="0"/>
              <a:t>» (</a:t>
            </a:r>
            <a:r>
              <a:rPr lang="it-IT" sz="2400" dirty="0"/>
              <a:t>M. </a:t>
            </a:r>
            <a:r>
              <a:rPr lang="it-IT" sz="2400" cap="small" dirty="0"/>
              <a:t>Chiodi</a:t>
            </a:r>
            <a:r>
              <a:rPr lang="it-IT" sz="2400" dirty="0"/>
              <a:t>, </a:t>
            </a:r>
            <a:r>
              <a:rPr lang="it-IT" sz="2400" i="1" dirty="0"/>
              <a:t>Teologia morale fondamentale</a:t>
            </a:r>
            <a:r>
              <a:rPr lang="it-IT" sz="2400" dirty="0"/>
              <a:t>, </a:t>
            </a:r>
            <a:r>
              <a:rPr lang="it-IT" sz="2400" dirty="0" err="1"/>
              <a:t>Queriniana</a:t>
            </a:r>
            <a:r>
              <a:rPr lang="it-IT" sz="2400" dirty="0"/>
              <a:t>, Brescia </a:t>
            </a:r>
            <a:r>
              <a:rPr lang="it-IT" sz="2400" dirty="0" smtClean="0"/>
              <a:t>2014, 224).</a:t>
            </a:r>
          </a:p>
        </p:txBody>
      </p:sp>
    </p:spTree>
    <p:extLst>
      <p:ext uri="{BB962C8B-B14F-4D97-AF65-F5344CB8AC3E}">
        <p14:creationId xmlns:p14="http://schemas.microsoft.com/office/powerpoint/2010/main" val="2353930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96455" y="679542"/>
            <a:ext cx="7543801" cy="5442961"/>
          </a:xfrm>
        </p:spPr>
        <p:txBody>
          <a:bodyPr>
            <a:noAutofit/>
          </a:bodyPr>
          <a:lstStyle/>
          <a:p>
            <a:pPr algn="just"/>
            <a:r>
              <a:rPr lang="it-IT" sz="2400" dirty="0" smtClean="0"/>
              <a:t>Inoltre, è </a:t>
            </a:r>
            <a:r>
              <a:rPr lang="it-IT" sz="2400" dirty="0"/>
              <a:t>lo stesso modello biblico a sottrarsi (e a liberare l’ascoltatore) da una riduzione intellettualista della legge, ritornante anche nella riflessione di tradizione. </a:t>
            </a:r>
            <a:endParaRPr lang="it-IT" sz="2400" dirty="0" smtClean="0"/>
          </a:p>
          <a:p>
            <a:pPr algn="just"/>
            <a:r>
              <a:rPr lang="it-IT" sz="2400" dirty="0" smtClean="0"/>
              <a:t>A partire dal modello </a:t>
            </a:r>
            <a:r>
              <a:rPr lang="it-IT" sz="2400" dirty="0"/>
              <a:t>biblico </a:t>
            </a:r>
            <a:r>
              <a:rPr lang="it-IT" sz="2400" dirty="0" smtClean="0"/>
              <a:t>è possibile </a:t>
            </a:r>
            <a:r>
              <a:rPr lang="it-IT" sz="2400" dirty="0"/>
              <a:t>riflettere sulla categoria di legge </a:t>
            </a:r>
            <a:r>
              <a:rPr lang="it-IT" sz="2400" dirty="0" smtClean="0"/>
              <a:t>naturale </a:t>
            </a:r>
            <a:r>
              <a:rPr lang="it-IT" sz="2400" dirty="0"/>
              <a:t>prendendo le mosse più che dalle caratteristiche formali e formalizzate dal pensiero teologico, che pure hanno il merito di aver custodito un’istanza imprescindibile per dire dell’umano e dell’ingiunzione a tutelare i beni della vita per dare forma alla vita come bene, dai «rapporti tra </a:t>
            </a:r>
            <a:r>
              <a:rPr lang="it-IT" sz="2400" i="1" dirty="0"/>
              <a:t>natura</a:t>
            </a:r>
            <a:r>
              <a:rPr lang="it-IT" sz="2400" dirty="0"/>
              <a:t> e </a:t>
            </a:r>
            <a:r>
              <a:rPr lang="it-IT" sz="2400" i="1" dirty="0"/>
              <a:t>coscienza</a:t>
            </a:r>
            <a:r>
              <a:rPr lang="it-IT" sz="2400" dirty="0"/>
              <a:t>, tra forme naturali o spontanee della relazione umana e compiti conseguenti per la libertà» (G. </a:t>
            </a:r>
            <a:r>
              <a:rPr lang="it-IT" sz="2400" cap="small" dirty="0"/>
              <a:t>Angelini</a:t>
            </a:r>
            <a:r>
              <a:rPr lang="it-IT" sz="2400" dirty="0"/>
              <a:t>,</a:t>
            </a:r>
            <a:r>
              <a:rPr lang="it-IT" sz="2400" i="1" dirty="0"/>
              <a:t> La legge naturale e il ripensamento dell’antropologia</a:t>
            </a:r>
            <a:r>
              <a:rPr lang="it-IT" sz="2400" dirty="0"/>
              <a:t>, in </a:t>
            </a:r>
            <a:r>
              <a:rPr lang="it-IT" sz="2400" i="1" dirty="0"/>
              <a:t>La legge naturale. I principi dell’umano e la molteplicità delle culture</a:t>
            </a:r>
            <a:r>
              <a:rPr lang="it-IT" sz="2400" dirty="0" smtClean="0"/>
              <a:t>, a cura di G. Angelini, </a:t>
            </a:r>
            <a:r>
              <a:rPr lang="it-IT" sz="2400" dirty="0"/>
              <a:t>Glossa, Milano 2007,</a:t>
            </a:r>
            <a:r>
              <a:rPr lang="it-IT" sz="2400" i="1" dirty="0"/>
              <a:t> </a:t>
            </a:r>
            <a:r>
              <a:rPr lang="it-IT" sz="2400" dirty="0"/>
              <a:t>208).</a:t>
            </a:r>
          </a:p>
          <a:p>
            <a:endParaRPr lang="it-IT" sz="2400" dirty="0"/>
          </a:p>
        </p:txBody>
      </p:sp>
    </p:spTree>
    <p:extLst>
      <p:ext uri="{BB962C8B-B14F-4D97-AF65-F5344CB8AC3E}">
        <p14:creationId xmlns:p14="http://schemas.microsoft.com/office/powerpoint/2010/main" val="37980945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Per approfondire</a:t>
            </a:r>
            <a:endParaRPr lang="it-IT" dirty="0"/>
          </a:p>
        </p:txBody>
      </p:sp>
      <p:sp>
        <p:nvSpPr>
          <p:cNvPr id="3" name="Segnaposto contenuto 2"/>
          <p:cNvSpPr>
            <a:spLocks noGrp="1"/>
          </p:cNvSpPr>
          <p:nvPr>
            <p:ph idx="1"/>
          </p:nvPr>
        </p:nvSpPr>
        <p:spPr/>
        <p:txBody>
          <a:bodyPr/>
          <a:lstStyle/>
          <a:p>
            <a:pPr algn="just"/>
            <a:r>
              <a:rPr lang="it-IT" sz="2800" dirty="0" smtClean="0"/>
              <a:t>Oltre ai testi indicati nelle slide:</a:t>
            </a:r>
          </a:p>
          <a:p>
            <a:pPr algn="just"/>
            <a:r>
              <a:rPr lang="it-IT" sz="2800" dirty="0" smtClean="0"/>
              <a:t>F</a:t>
            </a:r>
            <a:r>
              <a:rPr lang="it-IT" sz="2800" dirty="0"/>
              <a:t>. </a:t>
            </a:r>
            <a:r>
              <a:rPr lang="it-IT" sz="2800" cap="small" dirty="0" err="1"/>
              <a:t>Crüsemann</a:t>
            </a:r>
            <a:r>
              <a:rPr lang="it-IT" sz="2800" dirty="0"/>
              <a:t>, </a:t>
            </a:r>
            <a:r>
              <a:rPr lang="it-IT" sz="2800" i="1" dirty="0"/>
              <a:t>La torà. Teologia e storia sociale della legge nell’Antico Testamento</a:t>
            </a:r>
            <a:r>
              <a:rPr lang="it-IT" sz="2800" dirty="0"/>
              <a:t>, </a:t>
            </a:r>
            <a:r>
              <a:rPr lang="it-IT" sz="2800" dirty="0" err="1"/>
              <a:t>Paideia</a:t>
            </a:r>
            <a:r>
              <a:rPr lang="it-IT" sz="2800" dirty="0"/>
              <a:t>, Brescia 2008 [ed. or. 1992, 2005</a:t>
            </a:r>
            <a:r>
              <a:rPr lang="it-IT" sz="2800" baseline="30000" dirty="0"/>
              <a:t>3</a:t>
            </a:r>
            <a:r>
              <a:rPr lang="it-IT" sz="2800" dirty="0" smtClean="0"/>
              <a:t>].</a:t>
            </a:r>
          </a:p>
          <a:p>
            <a:pPr algn="just"/>
            <a:r>
              <a:rPr lang="it-IT" sz="2800" dirty="0"/>
              <a:t>P. </a:t>
            </a:r>
            <a:r>
              <a:rPr lang="it-IT" sz="2800" cap="small" dirty="0" err="1"/>
              <a:t>Ricoeur</a:t>
            </a:r>
            <a:r>
              <a:rPr lang="it-IT" sz="2800" dirty="0"/>
              <a:t>, </a:t>
            </a:r>
            <a:r>
              <a:rPr lang="it-IT" sz="2800" i="1" dirty="0"/>
              <a:t>Un’obbedienza che ama</a:t>
            </a:r>
            <a:r>
              <a:rPr lang="it-IT" sz="2800" dirty="0"/>
              <a:t>, in </a:t>
            </a:r>
            <a:r>
              <a:rPr lang="it-IT" sz="2800" cap="small" dirty="0"/>
              <a:t>Id., A. </a:t>
            </a:r>
            <a:r>
              <a:rPr lang="it-IT" sz="2800" cap="small" dirty="0" err="1"/>
              <a:t>LaCocque</a:t>
            </a:r>
            <a:r>
              <a:rPr lang="it-IT" sz="2800" dirty="0"/>
              <a:t>, </a:t>
            </a:r>
            <a:r>
              <a:rPr lang="it-IT" sz="2800" i="1" dirty="0"/>
              <a:t>Come pensa la Bibbia. Studi esegetici ed ermeneutici</a:t>
            </a:r>
            <a:r>
              <a:rPr lang="it-IT" sz="2800" dirty="0"/>
              <a:t>, </a:t>
            </a:r>
            <a:r>
              <a:rPr lang="it-IT" sz="2800" dirty="0" err="1"/>
              <a:t>Paideia</a:t>
            </a:r>
            <a:r>
              <a:rPr lang="it-IT" sz="2800" dirty="0"/>
              <a:t>, Brescia 2002, </a:t>
            </a:r>
            <a:r>
              <a:rPr lang="it-IT" sz="2800" dirty="0" smtClean="0"/>
              <a:t>123-147.</a:t>
            </a:r>
            <a:endParaRPr lang="it-IT" sz="2800" dirty="0"/>
          </a:p>
        </p:txBody>
      </p:sp>
    </p:spTree>
    <p:extLst>
      <p:ext uri="{BB962C8B-B14F-4D97-AF65-F5344CB8AC3E}">
        <p14:creationId xmlns:p14="http://schemas.microsoft.com/office/powerpoint/2010/main" val="32191379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i="1" dirty="0" smtClean="0"/>
              <a:t>La </a:t>
            </a:r>
            <a:r>
              <a:rPr lang="it-IT" dirty="0" smtClean="0"/>
              <a:t>Legge e </a:t>
            </a:r>
            <a:r>
              <a:rPr lang="it-IT" i="1" dirty="0" smtClean="0"/>
              <a:t>le </a:t>
            </a:r>
            <a:r>
              <a:rPr lang="it-IT" dirty="0" smtClean="0"/>
              <a:t>leggi</a:t>
            </a:r>
            <a:endParaRPr lang="it-IT" i="1" dirty="0"/>
          </a:p>
        </p:txBody>
      </p:sp>
      <p:sp>
        <p:nvSpPr>
          <p:cNvPr id="3" name="Segnaposto contenuto 2"/>
          <p:cNvSpPr>
            <a:spLocks noGrp="1"/>
          </p:cNvSpPr>
          <p:nvPr>
            <p:ph idx="1"/>
          </p:nvPr>
        </p:nvSpPr>
        <p:spPr/>
        <p:txBody>
          <a:bodyPr>
            <a:noAutofit/>
          </a:bodyPr>
          <a:lstStyle/>
          <a:p>
            <a:pPr algn="just"/>
            <a:r>
              <a:rPr lang="it-IT" sz="2400" dirty="0"/>
              <a:t>All’interno delle scritture ebraiche esiste una tensione evidente tra la Legge (</a:t>
            </a:r>
            <a:r>
              <a:rPr lang="it-IT" sz="2400" i="1" dirty="0"/>
              <a:t>Torah</a:t>
            </a:r>
            <a:r>
              <a:rPr lang="it-IT" sz="2400" dirty="0"/>
              <a:t>) e le leggi, queste ultime chiamate a esprimere la totalità dell’obbedienza dentro la vita, ma esposte al rischio di dispensare il fedele osservante dal comprendere e vivere secondo il senso profondo cui la Legge allude e che essa intende proteggere. </a:t>
            </a:r>
            <a:endParaRPr lang="it-IT" sz="2400" dirty="0" smtClean="0"/>
          </a:p>
          <a:p>
            <a:pPr algn="just"/>
            <a:r>
              <a:rPr lang="it-IT" sz="2400" dirty="0" smtClean="0"/>
              <a:t>Va </a:t>
            </a:r>
            <a:r>
              <a:rPr lang="it-IT" sz="2400" dirty="0"/>
              <a:t>pertanto mantenuta una tensione tra il singolare sintetico (</a:t>
            </a:r>
            <a:r>
              <a:rPr lang="it-IT" sz="2400" i="1" dirty="0"/>
              <a:t>la </a:t>
            </a:r>
            <a:r>
              <a:rPr lang="it-IT" sz="2400" dirty="0"/>
              <a:t>Legge) e le sue mediazioni plurali (</a:t>
            </a:r>
            <a:r>
              <a:rPr lang="it-IT" sz="2400" i="1" dirty="0"/>
              <a:t>le </a:t>
            </a:r>
            <a:r>
              <a:rPr lang="it-IT" sz="2400" dirty="0"/>
              <a:t>leggi) nelle singole affermazioni di tipo normativo, che pure svolgono la funzione di esprimere come ogni aspetto dell’esistenza diventi occasione per corrispondere all’alleanza con YHWH, mediata dalla Torah. </a:t>
            </a:r>
            <a:endParaRPr lang="it-IT" sz="2400" dirty="0"/>
          </a:p>
        </p:txBody>
      </p:sp>
    </p:spTree>
    <p:extLst>
      <p:ext uri="{BB962C8B-B14F-4D97-AF65-F5344CB8AC3E}">
        <p14:creationId xmlns:p14="http://schemas.microsoft.com/office/powerpoint/2010/main" val="12973684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‘particolarismo’ della </a:t>
            </a:r>
            <a:r>
              <a:rPr lang="it-IT" i="1" dirty="0" smtClean="0"/>
              <a:t>Torah</a:t>
            </a:r>
            <a:endParaRPr lang="it-IT" dirty="0"/>
          </a:p>
        </p:txBody>
      </p:sp>
      <p:sp>
        <p:nvSpPr>
          <p:cNvPr id="3" name="Segnaposto contenuto 2"/>
          <p:cNvSpPr>
            <a:spLocks noGrp="1"/>
          </p:cNvSpPr>
          <p:nvPr>
            <p:ph idx="1"/>
          </p:nvPr>
        </p:nvSpPr>
        <p:spPr>
          <a:xfrm>
            <a:off x="822959" y="1737361"/>
            <a:ext cx="7543801" cy="4023360"/>
          </a:xfrm>
        </p:spPr>
        <p:txBody>
          <a:bodyPr>
            <a:noAutofit/>
          </a:bodyPr>
          <a:lstStyle/>
          <a:p>
            <a:pPr algn="just"/>
            <a:r>
              <a:rPr lang="it-IT" sz="2200" dirty="0"/>
              <a:t>Il “particolarismo etico” della Torah, e in essa del Decalogo, per il “popolo di Dio”, non pone una questione di valore (e di vigenza) del dispositivo normativo in chiave universalizzante, a partire da una supposta evidenza razionale di singole indicazioni, ma si comprende nell’intreccio del comandamento con la narrazione dell’alleanza di YHWH e dell’elezione di </a:t>
            </a:r>
            <a:r>
              <a:rPr lang="it-IT" sz="2200" dirty="0" smtClean="0"/>
              <a:t>Israele.</a:t>
            </a:r>
          </a:p>
          <a:p>
            <a:pPr algn="just"/>
            <a:r>
              <a:rPr lang="it-IT" sz="2200" dirty="0" smtClean="0"/>
              <a:t>Il particolarismo etico non </a:t>
            </a:r>
            <a:r>
              <a:rPr lang="it-IT" sz="2200" dirty="0"/>
              <a:t>si riferisce (unicamente) al piano fattuale di un documento espressione di una singola cultura e, pertanto, funzionante all’interno di un sistema religioso in cui risulta coerente. </a:t>
            </a:r>
            <a:r>
              <a:rPr lang="it-IT" sz="2200" dirty="0" smtClean="0"/>
              <a:t>Si </a:t>
            </a:r>
            <a:r>
              <a:rPr lang="it-IT" sz="2200" dirty="0"/>
              <a:t>innesta piuttosto sulla modalità di accesso alle esperienze che dispongono del senso buono della vita. Esse avvengono sempre all’interno di una cultura, all’interno della quale dischiudono la loro potenzialità universale relativamente all’umano comune e che accomuna.</a:t>
            </a:r>
            <a:endParaRPr lang="it-IT" sz="2200" dirty="0"/>
          </a:p>
        </p:txBody>
      </p:sp>
    </p:spTree>
    <p:extLst>
      <p:ext uri="{BB962C8B-B14F-4D97-AF65-F5344CB8AC3E}">
        <p14:creationId xmlns:p14="http://schemas.microsoft.com/office/powerpoint/2010/main" val="2955270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Una porta di ingresso</a:t>
            </a:r>
            <a:endParaRPr lang="it-IT" dirty="0"/>
          </a:p>
        </p:txBody>
      </p:sp>
      <p:sp>
        <p:nvSpPr>
          <p:cNvPr id="3" name="Segnaposto contenuto 2"/>
          <p:cNvSpPr>
            <a:spLocks noGrp="1"/>
          </p:cNvSpPr>
          <p:nvPr>
            <p:ph idx="1"/>
          </p:nvPr>
        </p:nvSpPr>
        <p:spPr>
          <a:xfrm>
            <a:off x="822959" y="2084273"/>
            <a:ext cx="7543801" cy="3653918"/>
          </a:xfrm>
        </p:spPr>
        <p:txBody>
          <a:bodyPr>
            <a:normAutofit/>
          </a:bodyPr>
          <a:lstStyle/>
          <a:p>
            <a:pPr algn="just"/>
            <a:r>
              <a:rPr lang="it-IT" sz="2400" dirty="0" smtClean="0"/>
              <a:t>«Per </a:t>
            </a:r>
            <a:r>
              <a:rPr lang="it-IT" sz="2400" dirty="0"/>
              <a:t>avere allora un punto di riferimento unitario nell’azione politica, piuttosto che escludere a priori, nei processi decisionali, la considerazione del trascendente, gioverà cercare, in esso, ciò che accomuna tutti. A tale scopo, un riferimento imprescindibile è quello alla </a:t>
            </a:r>
            <a:r>
              <a:rPr lang="it-IT" sz="2400" i="1" dirty="0"/>
              <a:t>legge naturale</a:t>
            </a:r>
            <a:r>
              <a:rPr lang="it-IT" sz="2400" dirty="0"/>
              <a:t>, non scritta da mani d’uomo, ma riconosciuta come valida universalmente e in ogni tempo, che trova nella stessa natura la sua forma più plausibile e </a:t>
            </a:r>
            <a:r>
              <a:rPr lang="it-IT" sz="2400" dirty="0" smtClean="0"/>
              <a:t>convincente» (Leone XIV, </a:t>
            </a:r>
            <a:r>
              <a:rPr lang="it-IT" sz="2400" i="1" dirty="0" smtClean="0"/>
              <a:t>Discorso ai parlamentari in occasione del Giubileo dei governanti</a:t>
            </a:r>
            <a:r>
              <a:rPr lang="it-IT" sz="2400" dirty="0" smtClean="0"/>
              <a:t>, 21 giugno 2025).</a:t>
            </a:r>
            <a:endParaRPr lang="it-IT" sz="2400" dirty="0"/>
          </a:p>
        </p:txBody>
      </p:sp>
    </p:spTree>
    <p:extLst>
      <p:ext uri="{BB962C8B-B14F-4D97-AF65-F5344CB8AC3E}">
        <p14:creationId xmlns:p14="http://schemas.microsoft.com/office/powerpoint/2010/main" val="36608814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3"/>
            <a:ext cx="7543801" cy="4449049"/>
          </a:xfrm>
        </p:spPr>
        <p:txBody>
          <a:bodyPr>
            <a:normAutofit/>
          </a:bodyPr>
          <a:lstStyle/>
          <a:p>
            <a:pPr algn="just"/>
            <a:r>
              <a:rPr lang="it-IT" dirty="0"/>
              <a:t>Il prologo </a:t>
            </a:r>
            <a:r>
              <a:rPr lang="it-IT" dirty="0" smtClean="0"/>
              <a:t>storico del Decalogo posiziona la comprensione della </a:t>
            </a:r>
            <a:r>
              <a:rPr lang="it-IT" dirty="0"/>
              <a:t>legge nella situazione storica particolare del popolo costituito in una condizione di libertà (da apprezzare e custodire) concepita come atto particolare di elezione da parte di Dio. </a:t>
            </a:r>
            <a:endParaRPr lang="it-IT" dirty="0" smtClean="0"/>
          </a:p>
          <a:p>
            <a:pPr algn="just"/>
            <a:r>
              <a:rPr lang="it-IT" dirty="0" smtClean="0"/>
              <a:t>Tale riferimento non </a:t>
            </a:r>
            <a:r>
              <a:rPr lang="it-IT" dirty="0"/>
              <a:t>risulta limitato, tuttavia, in un contesto esclusivo e autoreferenziale, ma resta aperto, pur in modo implicito, in prospettiva universale, alla totalità dei popoli. </a:t>
            </a:r>
            <a:endParaRPr lang="it-IT" dirty="0" smtClean="0"/>
          </a:p>
          <a:p>
            <a:pPr algn="just"/>
            <a:r>
              <a:rPr lang="it-IT" dirty="0" smtClean="0"/>
              <a:t>Il </a:t>
            </a:r>
            <a:r>
              <a:rPr lang="it-IT" dirty="0"/>
              <a:t>racconto dell’esperienza </a:t>
            </a:r>
            <a:r>
              <a:rPr lang="it-IT" dirty="0" err="1"/>
              <a:t>esodica</a:t>
            </a:r>
            <a:r>
              <a:rPr lang="it-IT" dirty="0"/>
              <a:t>, inizialmente, non comporta una dilatazione retrospettiva riferita alla dimensione della creazione, che sarà prodotta in seguito. Tuttavia il tracciato narrativo non impedisce il riferimento all’universale della condizione umana, iscritto nell’attestazione biblica dell’evento dell’alleanza: gli stessi precetti </a:t>
            </a:r>
            <a:r>
              <a:rPr lang="it-IT" dirty="0" smtClean="0"/>
              <a:t>del </a:t>
            </a:r>
            <a:r>
              <a:rPr lang="it-IT" dirty="0"/>
              <a:t>decalogo richiamano tale dimensione con il riferimento ai beni di cui l’umanità è </a:t>
            </a:r>
            <a:r>
              <a:rPr lang="it-IT" i="1" dirty="0"/>
              <a:t>in </a:t>
            </a:r>
            <a:r>
              <a:rPr lang="it-IT" i="1" dirty="0" err="1"/>
              <a:t>solidum</a:t>
            </a:r>
            <a:r>
              <a:rPr lang="it-IT" dirty="0"/>
              <a:t> </a:t>
            </a:r>
            <a:r>
              <a:rPr lang="it-IT" dirty="0" smtClean="0"/>
              <a:t>depositaria.</a:t>
            </a:r>
            <a:endParaRPr lang="it-IT" dirty="0"/>
          </a:p>
        </p:txBody>
      </p:sp>
    </p:spTree>
    <p:extLst>
      <p:ext uri="{BB962C8B-B14F-4D97-AF65-F5344CB8AC3E}">
        <p14:creationId xmlns:p14="http://schemas.microsoft.com/office/powerpoint/2010/main" val="26375092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Narrazione e comandamento</a:t>
            </a:r>
            <a:endParaRPr lang="it-IT" dirty="0"/>
          </a:p>
        </p:txBody>
      </p:sp>
      <p:sp>
        <p:nvSpPr>
          <p:cNvPr id="3" name="Segnaposto contenuto 2"/>
          <p:cNvSpPr>
            <a:spLocks noGrp="1"/>
          </p:cNvSpPr>
          <p:nvPr>
            <p:ph idx="1"/>
          </p:nvPr>
        </p:nvSpPr>
        <p:spPr>
          <a:xfrm>
            <a:off x="822959" y="1845733"/>
            <a:ext cx="7543801" cy="4329779"/>
          </a:xfrm>
        </p:spPr>
        <p:txBody>
          <a:bodyPr>
            <a:normAutofit/>
          </a:bodyPr>
          <a:lstStyle/>
          <a:p>
            <a:pPr algn="just"/>
            <a:r>
              <a:rPr lang="it-IT" dirty="0"/>
              <a:t>La Legge intreccia narrazione (attestazione) e comandamento (ingiunzione): il dono per la vita si lascia esprimere nell’intima connessione tra il racconto che lo pone in essere e l’ingiunzione normativa che guida ad apprezzarlo come decisivo in ordine alla libera disposizione di sé. </a:t>
            </a:r>
            <a:endParaRPr lang="it-IT" dirty="0" smtClean="0"/>
          </a:p>
          <a:p>
            <a:pPr algn="just"/>
            <a:r>
              <a:rPr lang="it-IT" dirty="0" smtClean="0"/>
              <a:t>L’evento </a:t>
            </a:r>
            <a:r>
              <a:rPr lang="it-IT" dirty="0" err="1" smtClean="0"/>
              <a:t>esodico</a:t>
            </a:r>
            <a:r>
              <a:rPr lang="it-IT" dirty="0" smtClean="0"/>
              <a:t> è fondatore </a:t>
            </a:r>
            <a:r>
              <a:rPr lang="it-IT" dirty="0"/>
              <a:t>dell’identità del popolo di Dio, ma insieme porta in evidenza che il senso profondo della Legge è in vista della possibilità di vita, attingendo a una dimensione universale dell’umano (cfr. </a:t>
            </a:r>
            <a:r>
              <a:rPr lang="it-IT" i="1" dirty="0" err="1"/>
              <a:t>Dt</a:t>
            </a:r>
            <a:r>
              <a:rPr lang="it-IT" i="1" dirty="0"/>
              <a:t> </a:t>
            </a:r>
            <a:r>
              <a:rPr lang="it-IT" dirty="0"/>
              <a:t>6,20-24). </a:t>
            </a:r>
            <a:endParaRPr lang="it-IT" dirty="0" smtClean="0"/>
          </a:p>
          <a:p>
            <a:pPr algn="just"/>
            <a:r>
              <a:rPr lang="it-IT" dirty="0" smtClean="0"/>
              <a:t>I </a:t>
            </a:r>
            <a:r>
              <a:rPr lang="it-IT" dirty="0"/>
              <a:t>beni sensibili, connessi al dono, acquistano, pertanto, una valenza simbolica di come la dipendenza nei confronti del Signore (continuamente messa alla prova nel racconto del cammino nel deserto) non sia altro che lo spazio in cui accade simultaneamente la grazia di Dio e la libertà dell’uomo, cioè la fede.</a:t>
            </a:r>
            <a:endParaRPr lang="it-IT" dirty="0"/>
          </a:p>
        </p:txBody>
      </p:sp>
    </p:spTree>
    <p:extLst>
      <p:ext uri="{BB962C8B-B14F-4D97-AF65-F5344CB8AC3E}">
        <p14:creationId xmlns:p14="http://schemas.microsoft.com/office/powerpoint/2010/main" val="39982515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it-IT" sz="2400" dirty="0" smtClean="0"/>
              <a:t>«La </a:t>
            </a:r>
            <a:r>
              <a:rPr lang="it-IT" sz="2400" dirty="0"/>
              <a:t>legge aderisce allo spazio del popolo, e aderisce al tempo del popolo perché, con i suoi riti, iscrive nel ripetersi delle stagioni la memoria della storia: essa costruisce uno spazio di espressione e di senso, vincitore del tempo e vincitore dello spazio: la </a:t>
            </a:r>
            <a:r>
              <a:rPr lang="it-IT" sz="2400" i="1" dirty="0"/>
              <a:t>figura</a:t>
            </a:r>
            <a:r>
              <a:rPr lang="it-IT" sz="2400" dirty="0"/>
              <a:t>. Ma nello stesso tempo questa legge contiene il comandamento di riconoscere un Dio che, essendo unico, è quello di tutti i popoli, e di evitare il male che tutti gli uomini devono </a:t>
            </a:r>
            <a:r>
              <a:rPr lang="it-IT" sz="2400" dirty="0" smtClean="0"/>
              <a:t>evitare» (</a:t>
            </a:r>
            <a:r>
              <a:rPr lang="it-IT" sz="2400" dirty="0"/>
              <a:t>P. </a:t>
            </a:r>
            <a:r>
              <a:rPr lang="it-IT" sz="2400" cap="small" dirty="0" err="1"/>
              <a:t>Beauchamp</a:t>
            </a:r>
            <a:r>
              <a:rPr lang="it-IT" sz="2400" dirty="0"/>
              <a:t>, </a:t>
            </a:r>
            <a:r>
              <a:rPr lang="it-IT" sz="2400" i="1" dirty="0"/>
              <a:t>L’uno e l’altro testamento, Saggio di lettura</a:t>
            </a:r>
            <a:r>
              <a:rPr lang="it-IT" sz="2400" dirty="0"/>
              <a:t>, </a:t>
            </a:r>
            <a:r>
              <a:rPr lang="it-IT" sz="2400" dirty="0" err="1"/>
              <a:t>Paideia</a:t>
            </a:r>
            <a:r>
              <a:rPr lang="it-IT" sz="2400" dirty="0"/>
              <a:t>, Brescia 1985, </a:t>
            </a:r>
            <a:r>
              <a:rPr lang="it-IT" sz="2400" dirty="0" smtClean="0"/>
              <a:t>62-63).</a:t>
            </a:r>
            <a:endParaRPr lang="it-IT" sz="2400" dirty="0"/>
          </a:p>
        </p:txBody>
      </p:sp>
    </p:spTree>
    <p:extLst>
      <p:ext uri="{BB962C8B-B14F-4D97-AF65-F5344CB8AC3E}">
        <p14:creationId xmlns:p14="http://schemas.microsoft.com/office/powerpoint/2010/main" val="26737760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3"/>
            <a:ext cx="7543801" cy="4210509"/>
          </a:xfrm>
        </p:spPr>
        <p:txBody>
          <a:bodyPr>
            <a:normAutofit lnSpcReduction="10000"/>
          </a:bodyPr>
          <a:lstStyle/>
          <a:p>
            <a:pPr algn="just"/>
            <a:r>
              <a:rPr lang="it-IT" sz="2400" dirty="0"/>
              <a:t>L’avvio dell’epopea della liberazione dalla dura schiavitù degli Egiziani si limita a registrare la constatazione dell’oppressione (</a:t>
            </a:r>
            <a:r>
              <a:rPr lang="it-IT" sz="2400" i="1" dirty="0"/>
              <a:t>Es</a:t>
            </a:r>
            <a:r>
              <a:rPr lang="it-IT" sz="2400" dirty="0"/>
              <a:t> 1,13), senza un preciso destinatario in grado di ascoltare la sofferenza del popolo. </a:t>
            </a:r>
            <a:endParaRPr lang="it-IT" sz="2400" dirty="0" smtClean="0"/>
          </a:p>
          <a:p>
            <a:pPr algn="just"/>
            <a:r>
              <a:rPr lang="it-IT" sz="2400" dirty="0" smtClean="0"/>
              <a:t>Espressamente </a:t>
            </a:r>
            <a:r>
              <a:rPr lang="it-IT" sz="2400" dirty="0"/>
              <a:t>si dice che tale lamento, senza una precisa invocazione al trascendente, è sorprendentemente raccolto da Dio. </a:t>
            </a:r>
            <a:endParaRPr lang="it-IT" sz="2400" dirty="0" smtClean="0"/>
          </a:p>
          <a:p>
            <a:pPr algn="just"/>
            <a:r>
              <a:rPr lang="it-IT" sz="2400" dirty="0" smtClean="0"/>
              <a:t>La </a:t>
            </a:r>
            <a:r>
              <a:rPr lang="it-IT" sz="2400" dirty="0"/>
              <a:t>voce degli oppressi scalfisce la memoria granitica dell’alleanza con i padri, collegata a un passato che ormai sembra lontano, e rinnova la sua azione: «Dio guardò la condizione degli Israeliti, Dio se ne diede pensiero [</a:t>
            </a:r>
            <a:r>
              <a:rPr lang="it-IT" sz="2400" i="1" dirty="0" err="1"/>
              <a:t>lett</a:t>
            </a:r>
            <a:r>
              <a:rPr lang="it-IT" sz="2400" i="1" dirty="0"/>
              <a:t>. </a:t>
            </a:r>
            <a:r>
              <a:rPr lang="it-IT" sz="2400" dirty="0"/>
              <a:t>Dio conobbe]» (</a:t>
            </a:r>
            <a:r>
              <a:rPr lang="it-IT" sz="2400" i="1" dirty="0"/>
              <a:t>Es</a:t>
            </a:r>
            <a:r>
              <a:rPr lang="it-IT" sz="2400" dirty="0"/>
              <a:t> 2, 24-25).</a:t>
            </a:r>
          </a:p>
          <a:p>
            <a:endParaRPr lang="it-IT" dirty="0"/>
          </a:p>
        </p:txBody>
      </p:sp>
    </p:spTree>
    <p:extLst>
      <p:ext uri="{BB962C8B-B14F-4D97-AF65-F5344CB8AC3E}">
        <p14:creationId xmlns:p14="http://schemas.microsoft.com/office/powerpoint/2010/main" val="23401719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prologo ‘storico’ del decalogo</a:t>
            </a:r>
            <a:endParaRPr lang="it-IT" dirty="0"/>
          </a:p>
        </p:txBody>
      </p:sp>
      <p:sp>
        <p:nvSpPr>
          <p:cNvPr id="3" name="Segnaposto contenuto 2"/>
          <p:cNvSpPr>
            <a:spLocks noGrp="1"/>
          </p:cNvSpPr>
          <p:nvPr>
            <p:ph idx="1"/>
          </p:nvPr>
        </p:nvSpPr>
        <p:spPr>
          <a:xfrm>
            <a:off x="822959" y="1845733"/>
            <a:ext cx="7543801" cy="4184005"/>
          </a:xfrm>
        </p:spPr>
        <p:txBody>
          <a:bodyPr>
            <a:noAutofit/>
          </a:bodyPr>
          <a:lstStyle/>
          <a:p>
            <a:pPr algn="just"/>
            <a:r>
              <a:rPr lang="it-IT" sz="2400" dirty="0"/>
              <a:t>«Io sono il Signore, tuo Dio, che ti ho fatto uscire dalla terra d’Egitto, dalla condizione servile (</a:t>
            </a:r>
            <a:r>
              <a:rPr lang="it-IT" sz="2400" i="1" dirty="0"/>
              <a:t>casa</a:t>
            </a:r>
            <a:r>
              <a:rPr lang="it-IT" sz="2400" dirty="0"/>
              <a:t> </a:t>
            </a:r>
            <a:r>
              <a:rPr lang="it-IT" sz="2400" i="1" dirty="0"/>
              <a:t>di schiavitù</a:t>
            </a:r>
            <a:r>
              <a:rPr lang="it-IT" sz="2400" dirty="0"/>
              <a:t>)» (</a:t>
            </a:r>
            <a:r>
              <a:rPr lang="it-IT" sz="2400" i="1" dirty="0"/>
              <a:t>Es</a:t>
            </a:r>
            <a:r>
              <a:rPr lang="it-IT" sz="2400" dirty="0"/>
              <a:t> 20,2). </a:t>
            </a:r>
            <a:endParaRPr lang="it-IT" sz="2400" dirty="0" smtClean="0"/>
          </a:p>
          <a:p>
            <a:pPr algn="just"/>
            <a:r>
              <a:rPr lang="it-IT" sz="2400" dirty="0"/>
              <a:t>Il problema non </a:t>
            </a:r>
            <a:r>
              <a:rPr lang="it-IT" sz="2400" dirty="0" smtClean="0"/>
              <a:t>è solo </a:t>
            </a:r>
            <a:r>
              <a:rPr lang="it-IT" sz="2400" dirty="0"/>
              <a:t>la fedeltà alla memoria storica dell’agire di Dio, ma la questione seria verte sulla possibilità che tende a ripresentarsi puntualmente nella vicenda dell’uomo: il suo diventare schiavo nei confronti della potenza degli idoli o confidando nella forza di alleati umani per tutelare se stesso, cioè la perdita volontaria della libertà nel lasciarsi sottomettere; ma anche l’ulteriore possibilità di pensare la relazione con l’altro nella logica servile, secondo il modello attivo del sottomettere altri a sé. </a:t>
            </a:r>
            <a:endParaRPr lang="it-IT" sz="2400" dirty="0"/>
          </a:p>
        </p:txBody>
      </p:sp>
    </p:spTree>
    <p:extLst>
      <p:ext uri="{BB962C8B-B14F-4D97-AF65-F5344CB8AC3E}">
        <p14:creationId xmlns:p14="http://schemas.microsoft.com/office/powerpoint/2010/main" val="39711533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struttura del decalogo</a:t>
            </a:r>
            <a:endParaRPr lang="it-IT" dirty="0"/>
          </a:p>
        </p:txBody>
      </p:sp>
      <p:sp>
        <p:nvSpPr>
          <p:cNvPr id="3" name="Segnaposto contenuto 2"/>
          <p:cNvSpPr>
            <a:spLocks noGrp="1"/>
          </p:cNvSpPr>
          <p:nvPr>
            <p:ph idx="1"/>
          </p:nvPr>
        </p:nvSpPr>
        <p:spPr/>
        <p:txBody>
          <a:bodyPr>
            <a:normAutofit/>
          </a:bodyPr>
          <a:lstStyle/>
          <a:p>
            <a:pPr algn="just"/>
            <a:r>
              <a:rPr lang="it-IT" sz="2400" dirty="0"/>
              <a:t>Il Decalogo, compreso all’interno della dinamica narrativo-drammatica in cui si presenta, offre un evidente nesso tra l’esperienza originaria, quella della liberazione, che documenta la dimensione passiva di decisione scaturita dalla benevolenza di Dio, e l’impegno umano di attuare tale libertà attraverso l’ascolto obbediente alla parola dell’ingiunzione. Quest’ultima non si pone contro la libertà, ma ne sostiene intimamente l’essere ragione di vita per l’uomo, portando in evidenza la </a:t>
            </a:r>
            <a:r>
              <a:rPr lang="it-IT" sz="2400" i="1" dirty="0"/>
              <a:t>partnership </a:t>
            </a:r>
            <a:r>
              <a:rPr lang="it-IT" sz="2400" dirty="0"/>
              <a:t>attiva del destinatario dell’alleanza: «ubbidendo, il destinatario unisce allora il proprio agire al suo essere-agito</a:t>
            </a:r>
            <a:r>
              <a:rPr lang="it-IT" sz="2400" dirty="0" smtClean="0"/>
              <a:t>» (P. </a:t>
            </a:r>
            <a:r>
              <a:rPr lang="it-IT" sz="2400" dirty="0" err="1" smtClean="0"/>
              <a:t>Beauchamp</a:t>
            </a:r>
            <a:r>
              <a:rPr lang="it-IT" sz="2400" dirty="0" smtClean="0"/>
              <a:t>).</a:t>
            </a:r>
            <a:endParaRPr lang="it-IT" sz="2400" dirty="0"/>
          </a:p>
        </p:txBody>
      </p:sp>
    </p:spTree>
    <p:extLst>
      <p:ext uri="{BB962C8B-B14F-4D97-AF65-F5344CB8AC3E}">
        <p14:creationId xmlns:p14="http://schemas.microsoft.com/office/powerpoint/2010/main" val="28530894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lnSpcReduction="10000"/>
          </a:bodyPr>
          <a:lstStyle/>
          <a:p>
            <a:pPr algn="just"/>
            <a:r>
              <a:rPr lang="it-IT" sz="2400" dirty="0" smtClean="0"/>
              <a:t>Propongo una </a:t>
            </a:r>
            <a:r>
              <a:rPr lang="it-IT" sz="2400" dirty="0"/>
              <a:t>possibile suddivisione in tre membri: </a:t>
            </a:r>
            <a:endParaRPr lang="it-IT" sz="2400" dirty="0" smtClean="0"/>
          </a:p>
          <a:p>
            <a:pPr algn="just"/>
            <a:r>
              <a:rPr lang="it-IT" sz="2400" dirty="0" smtClean="0"/>
              <a:t>il </a:t>
            </a:r>
            <a:r>
              <a:rPr lang="it-IT" sz="2400" dirty="0"/>
              <a:t>primo gruppo di comandamenti, I–II (</a:t>
            </a:r>
            <a:r>
              <a:rPr lang="it-IT" sz="2400" i="1" dirty="0"/>
              <a:t>Es</a:t>
            </a:r>
            <a:r>
              <a:rPr lang="it-IT" sz="2400" dirty="0"/>
              <a:t> 20,3-7), che corrisponde alla formalizzazione della fede di Israele come esigenza fondamentale dell’</a:t>
            </a:r>
            <a:r>
              <a:rPr lang="it-IT" sz="2400" i="1" dirty="0"/>
              <a:t>ethos</a:t>
            </a:r>
            <a:r>
              <a:rPr lang="it-IT" sz="2400" dirty="0"/>
              <a:t> di alleanza; </a:t>
            </a:r>
            <a:endParaRPr lang="it-IT" sz="2400" dirty="0" smtClean="0"/>
          </a:p>
          <a:p>
            <a:pPr algn="just"/>
            <a:r>
              <a:rPr lang="it-IT" sz="2400" dirty="0" smtClean="0"/>
              <a:t>il </a:t>
            </a:r>
            <a:r>
              <a:rPr lang="it-IT" sz="2400" dirty="0"/>
              <a:t>secondo, III–IV (</a:t>
            </a:r>
            <a:r>
              <a:rPr lang="it-IT" sz="2400" i="1" dirty="0"/>
              <a:t>Es </a:t>
            </a:r>
            <a:r>
              <a:rPr lang="it-IT" sz="2400" dirty="0"/>
              <a:t>20,8-12), con i comandamenti positivi, indicanti due luoghi-situazioni in cui vivere la memoria della fede che permette di ricollegarsi all’esperienza fondamentale e simultaneamente di aprire alla logica della vita giusta all’interno delle relazioni sociali, </a:t>
            </a:r>
            <a:endParaRPr lang="it-IT" sz="2400" dirty="0" smtClean="0"/>
          </a:p>
          <a:p>
            <a:pPr algn="just"/>
            <a:r>
              <a:rPr lang="it-IT" sz="2400" dirty="0" smtClean="0"/>
              <a:t>ambito </a:t>
            </a:r>
            <a:r>
              <a:rPr lang="it-IT" sz="2400" dirty="0"/>
              <a:t>del terzo gruppo di brevi comandamenti dal V al X (</a:t>
            </a:r>
            <a:r>
              <a:rPr lang="it-IT" sz="2400" i="1" dirty="0"/>
              <a:t>Es</a:t>
            </a:r>
            <a:r>
              <a:rPr lang="it-IT" sz="2400" dirty="0"/>
              <a:t> 20,13-17) espressi con verbi al negativo.</a:t>
            </a:r>
          </a:p>
          <a:p>
            <a:endParaRPr lang="it-IT" dirty="0"/>
          </a:p>
        </p:txBody>
      </p:sp>
    </p:spTree>
    <p:extLst>
      <p:ext uri="{BB962C8B-B14F-4D97-AF65-F5344CB8AC3E}">
        <p14:creationId xmlns:p14="http://schemas.microsoft.com/office/powerpoint/2010/main" val="2784523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it-IT" sz="2400" dirty="0"/>
              <a:t>Il punto di connessione tra la prima serie e </a:t>
            </a:r>
            <a:r>
              <a:rPr lang="it-IT" sz="2400" dirty="0" smtClean="0"/>
              <a:t>la terza </a:t>
            </a:r>
            <a:r>
              <a:rPr lang="it-IT" sz="2400" dirty="0"/>
              <a:t>è riscontrabile nel terzo e nel quarto comandamento che fanno riferimento ai due ambiti a partire dai quali è possibile per ciascun membro del popolo di Israele operare una costante memoria del proprio essere non unicamente in forza del proprio agire autonomo, ma grazie ad un dono ricevuto: quello di essere inserito nell’alleanza di libertà offerta da YHWH ad Israele (III comandamento) e quello di far parte, con la propria nascita, del consorzio umano (IV comandamento). </a:t>
            </a:r>
            <a:endParaRPr lang="it-IT" sz="2400" dirty="0"/>
          </a:p>
        </p:txBody>
      </p:sp>
    </p:spTree>
    <p:extLst>
      <p:ext uri="{BB962C8B-B14F-4D97-AF65-F5344CB8AC3E}">
        <p14:creationId xmlns:p14="http://schemas.microsoft.com/office/powerpoint/2010/main" val="33348807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just"/>
            <a:r>
              <a:rPr lang="it-IT" sz="2400" dirty="0"/>
              <a:t>Tale logica di riconoscimento salda l’asse verticale del legame con Dio a quello orizzontale della vita sociale e della tutela della figura buona della prossimità interumana a partire da una peculiare comprensione di sé e delle proprie radici vitali. </a:t>
            </a:r>
            <a:endParaRPr lang="it-IT" sz="2400" dirty="0" smtClean="0"/>
          </a:p>
          <a:p>
            <a:pPr algn="just"/>
            <a:r>
              <a:rPr lang="it-IT" sz="2400" dirty="0" smtClean="0"/>
              <a:t>In </a:t>
            </a:r>
            <a:r>
              <a:rPr lang="it-IT" sz="2400" dirty="0"/>
              <a:t>particolare la sequenza di brevi parole dalla quinta all’ottava, costruite di fatto in una forma verbale negativa all’imperativo, delimitano la tutela dei beni fondamentali, a partire da quello della vita, ambito del V comandamento, che garantiscono il reciproco riconoscimento del legame di prossimità tra gli uomini.</a:t>
            </a:r>
          </a:p>
          <a:p>
            <a:endParaRPr lang="it-IT" dirty="0"/>
          </a:p>
        </p:txBody>
      </p:sp>
    </p:spTree>
    <p:extLst>
      <p:ext uri="{BB962C8B-B14F-4D97-AF65-F5344CB8AC3E}">
        <p14:creationId xmlns:p14="http://schemas.microsoft.com/office/powerpoint/2010/main" val="10187450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it-IT" sz="2400" dirty="0"/>
              <a:t>L’</a:t>
            </a:r>
            <a:r>
              <a:rPr lang="it-IT" sz="2400" i="1" dirty="0"/>
              <a:t>ethos </a:t>
            </a:r>
            <a:r>
              <a:rPr lang="it-IT" sz="2400" dirty="0"/>
              <a:t>del Decalogo, compreso in questa articolazione dinamica, qui solo accennata, configura una caratteristica compenetrazione delle esigenze etiche a partire dalla struttura di fondo della fede: quanto più si preserva, senza affiancarlo ad altri idoli, né manipolandolo ai propri scopi, né immaginandolo a partire dai propri bisogni (I-II comandamento), il mistero di Dio, tanto più matura un atteggiamento di rispetto profondo per il bene dell’altro e una responsabilità condivisa per la possibilità offerta a ciascuno di compiere in pienezza la propria vita all’interno di una logica inclusiva di giustizia.</a:t>
            </a:r>
            <a:endParaRPr lang="it-IT" sz="2400" dirty="0"/>
          </a:p>
        </p:txBody>
      </p:sp>
    </p:spTree>
    <p:extLst>
      <p:ext uri="{BB962C8B-B14F-4D97-AF65-F5344CB8AC3E}">
        <p14:creationId xmlns:p14="http://schemas.microsoft.com/office/powerpoint/2010/main" val="120432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63934" y="613283"/>
            <a:ext cx="7543801" cy="5230926"/>
          </a:xfrm>
        </p:spPr>
        <p:txBody>
          <a:bodyPr>
            <a:noAutofit/>
          </a:bodyPr>
          <a:lstStyle/>
          <a:p>
            <a:pPr algn="just"/>
            <a:r>
              <a:rPr lang="it-IT" dirty="0"/>
              <a:t>S</a:t>
            </a:r>
            <a:r>
              <a:rPr lang="it-IT" dirty="0" smtClean="0"/>
              <a:t>i </a:t>
            </a:r>
            <a:r>
              <a:rPr lang="it-IT" dirty="0"/>
              <a:t>nota nelle parole del Pontefice l’attenzione a introdurre alcune categorie esplicative del concetto che, tuttavia, sembrano rilanciare </a:t>
            </a:r>
            <a:r>
              <a:rPr lang="it-IT" dirty="0" smtClean="0"/>
              <a:t>i </a:t>
            </a:r>
            <a:r>
              <a:rPr lang="it-IT" dirty="0"/>
              <a:t>dubbi che da più di mezzo secolo sono stati avanzati sull’idea di “natura” e la sua “normatività”. </a:t>
            </a:r>
            <a:endParaRPr lang="it-IT" dirty="0" smtClean="0"/>
          </a:p>
          <a:p>
            <a:pPr algn="just"/>
            <a:r>
              <a:rPr lang="it-IT" dirty="0" smtClean="0"/>
              <a:t>«Il </a:t>
            </a:r>
            <a:r>
              <a:rPr lang="it-IT" dirty="0"/>
              <a:t>graduale distacco della realtà dall’orizzonte religioso, come esito della secolarizzazione, fa perdere, successivamente, alla “natura” il carattere di rispecchiamento della sapienza divina, mentre l’affermarsi di un modo di pensare antropocentrico e pragmatico riduce la “natura” a semplice campo dell’intervento libero e creativo dell’uomo. La perdita della dimensione ontologica e la necessità di un dato sicuro cui riferirsi nell’agire fa sì che si identifichi in seguito la “natura” con il dato biologico e la si interpreti in termini assai rigidi, ricorrendo come sostegno al principio di autorità. Il rifiuto del concetto di “natura” e di “legge naturale”, che si è sviluppato in epoca recente, è una forma di reazione a tale modello, privo di attenzione alla dimensione storica dell’esperienza umana</a:t>
            </a:r>
            <a:r>
              <a:rPr lang="it-IT" dirty="0" smtClean="0"/>
              <a:t>» (</a:t>
            </a:r>
            <a:r>
              <a:rPr lang="it-IT" dirty="0"/>
              <a:t>G. Piana, </a:t>
            </a:r>
            <a:r>
              <a:rPr lang="it-IT" i="1" dirty="0"/>
              <a:t>Persona, corpo, natura. Le radici di un’etica ‘situata’</a:t>
            </a:r>
            <a:r>
              <a:rPr lang="it-IT" dirty="0"/>
              <a:t>, </a:t>
            </a:r>
            <a:r>
              <a:rPr lang="it-IT" dirty="0" err="1"/>
              <a:t>Queriniana</a:t>
            </a:r>
            <a:r>
              <a:rPr lang="it-IT" dirty="0"/>
              <a:t>, Brescia 2016, </a:t>
            </a:r>
            <a:r>
              <a:rPr lang="it-IT" dirty="0" smtClean="0"/>
              <a:t>127).</a:t>
            </a:r>
            <a:endParaRPr lang="it-IT" dirty="0"/>
          </a:p>
        </p:txBody>
      </p:sp>
    </p:spTree>
    <p:extLst>
      <p:ext uri="{BB962C8B-B14F-4D97-AF65-F5344CB8AC3E}">
        <p14:creationId xmlns:p14="http://schemas.microsoft.com/office/powerpoint/2010/main" val="28621860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49463" y="653037"/>
            <a:ext cx="7543801" cy="5681502"/>
          </a:xfrm>
        </p:spPr>
        <p:txBody>
          <a:bodyPr>
            <a:normAutofit/>
          </a:bodyPr>
          <a:lstStyle/>
          <a:p>
            <a:pPr algn="just"/>
            <a:r>
              <a:rPr lang="it-IT" b="1" cap="small" dirty="0" smtClean="0"/>
              <a:t>Preambolo</a:t>
            </a:r>
            <a:r>
              <a:rPr lang="it-IT" cap="small" dirty="0" smtClean="0"/>
              <a:t> (Es 20,1ss.)</a:t>
            </a:r>
            <a:endParaRPr lang="it-IT" dirty="0"/>
          </a:p>
          <a:p>
            <a:pPr algn="just"/>
            <a:r>
              <a:rPr lang="it-IT" baseline="30000" dirty="0"/>
              <a:t>1</a:t>
            </a:r>
            <a:r>
              <a:rPr lang="it-IT" dirty="0"/>
              <a:t> Dio pronunciò tutte queste </a:t>
            </a:r>
            <a:r>
              <a:rPr lang="it-IT" dirty="0" smtClean="0"/>
              <a:t>parole: </a:t>
            </a:r>
            <a:r>
              <a:rPr lang="it-IT" baseline="30000" dirty="0" smtClean="0"/>
              <a:t>2</a:t>
            </a:r>
            <a:r>
              <a:rPr lang="it-IT" dirty="0" smtClean="0"/>
              <a:t>"Io </a:t>
            </a:r>
            <a:r>
              <a:rPr lang="it-IT" dirty="0"/>
              <a:t>sono il Signore, tuo Dio, che ti ho fatto uscire dalla terra d'Egitto, dalla condizione servile:  </a:t>
            </a:r>
          </a:p>
          <a:p>
            <a:pPr algn="just"/>
            <a:r>
              <a:rPr lang="it-IT" b="1" dirty="0"/>
              <a:t>I GRUPPO: L’ESIGENZA FONDAMENTALE DELL’</a:t>
            </a:r>
            <a:r>
              <a:rPr lang="it-IT" b="1" i="1" dirty="0"/>
              <a:t>ETHOS</a:t>
            </a:r>
            <a:r>
              <a:rPr lang="it-IT" b="1" dirty="0"/>
              <a:t> DI </a:t>
            </a:r>
            <a:r>
              <a:rPr lang="it-IT" b="1" dirty="0" smtClean="0"/>
              <a:t>ALLEANZA</a:t>
            </a:r>
            <a:r>
              <a:rPr lang="it-IT" b="1" dirty="0"/>
              <a:t> </a:t>
            </a:r>
          </a:p>
          <a:p>
            <a:pPr algn="just"/>
            <a:r>
              <a:rPr lang="it-IT" dirty="0" smtClean="0"/>
              <a:t>I. </a:t>
            </a:r>
            <a:r>
              <a:rPr lang="it-IT" baseline="30000" dirty="0" smtClean="0"/>
              <a:t>3</a:t>
            </a:r>
            <a:r>
              <a:rPr lang="it-IT" dirty="0" smtClean="0"/>
              <a:t>Non </a:t>
            </a:r>
            <a:r>
              <a:rPr lang="it-IT" dirty="0"/>
              <a:t>avrai altri </a:t>
            </a:r>
            <a:r>
              <a:rPr lang="it-IT" dirty="0" err="1"/>
              <a:t>dèi</a:t>
            </a:r>
            <a:r>
              <a:rPr lang="it-IT" dirty="0"/>
              <a:t> di fronte a me.</a:t>
            </a:r>
          </a:p>
          <a:p>
            <a:pPr algn="just"/>
            <a:r>
              <a:rPr lang="it-IT" dirty="0"/>
              <a:t> </a:t>
            </a:r>
            <a:r>
              <a:rPr lang="it-IT" dirty="0" smtClean="0"/>
              <a:t>I/bis </a:t>
            </a:r>
            <a:r>
              <a:rPr lang="it-IT" baseline="30000" dirty="0" smtClean="0"/>
              <a:t>4</a:t>
            </a:r>
            <a:r>
              <a:rPr lang="it-IT" dirty="0" smtClean="0"/>
              <a:t>Non </a:t>
            </a:r>
            <a:r>
              <a:rPr lang="it-IT" dirty="0"/>
              <a:t>ti farai idolo né immagine alcuna di quanto è lassù nel cielo, né di quanto è quaggiù sulla terra, né di quanto è nelle acque sotto la terra. </a:t>
            </a:r>
            <a:r>
              <a:rPr lang="it-IT" baseline="30000" dirty="0"/>
              <a:t>5</a:t>
            </a:r>
            <a:r>
              <a:rPr lang="it-IT" dirty="0"/>
              <a:t>Non ti prostrerai davanti a loro e non li servirai. </a:t>
            </a:r>
          </a:p>
          <a:p>
            <a:pPr algn="just"/>
            <a:r>
              <a:rPr lang="it-IT" dirty="0"/>
              <a:t>Perché io, il Signore, tuo Dio, sono un Dio geloso, che punisce la colpa dei padri nei figli fino alla terza e alla quarta generazione, per coloro che mi odiano, </a:t>
            </a:r>
            <a:r>
              <a:rPr lang="it-IT" baseline="30000" dirty="0"/>
              <a:t>6</a:t>
            </a:r>
            <a:r>
              <a:rPr lang="it-IT" dirty="0"/>
              <a:t>ma che dimostra la sua bontà fino a mille generazioni, per quelli che mi amano e osservano i miei comandamenti.</a:t>
            </a:r>
          </a:p>
          <a:p>
            <a:pPr algn="just"/>
            <a:r>
              <a:rPr lang="it-IT" dirty="0"/>
              <a:t> </a:t>
            </a:r>
            <a:r>
              <a:rPr lang="it-IT" dirty="0" smtClean="0"/>
              <a:t>II. </a:t>
            </a:r>
            <a:r>
              <a:rPr lang="it-IT" baseline="30000" dirty="0" smtClean="0"/>
              <a:t>7</a:t>
            </a:r>
            <a:r>
              <a:rPr lang="it-IT" dirty="0" smtClean="0"/>
              <a:t>Non </a:t>
            </a:r>
            <a:r>
              <a:rPr lang="it-IT" dirty="0"/>
              <a:t>pronuncerai invano il nome del Signore, tuo Dio, perché il Signore non lascia impunito chi pronuncia il suo nome invano.</a:t>
            </a:r>
            <a:endParaRPr lang="it-IT" dirty="0"/>
          </a:p>
        </p:txBody>
      </p:sp>
    </p:spTree>
    <p:extLst>
      <p:ext uri="{BB962C8B-B14F-4D97-AF65-F5344CB8AC3E}">
        <p14:creationId xmlns:p14="http://schemas.microsoft.com/office/powerpoint/2010/main" val="35543532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it-IT" b="1" dirty="0"/>
              <a:t>II GRUPPO: COMANDAMENTI “CERNIERA”. I LUOGHI DELLA MEMORIA [IL TEMPO E IL CORPO] E DELL’ATTUALIZZAZIONE DELLA PRECEDENZA DEL </a:t>
            </a:r>
            <a:r>
              <a:rPr lang="it-IT" b="1" dirty="0" smtClean="0"/>
              <a:t>DONO</a:t>
            </a:r>
            <a:endParaRPr lang="it-IT" b="1" dirty="0"/>
          </a:p>
          <a:p>
            <a:pPr algn="just"/>
            <a:r>
              <a:rPr lang="it-IT" dirty="0" smtClean="0"/>
              <a:t>III. </a:t>
            </a:r>
            <a:r>
              <a:rPr lang="it-IT" baseline="30000" dirty="0" smtClean="0"/>
              <a:t>8</a:t>
            </a:r>
            <a:r>
              <a:rPr lang="it-IT" dirty="0" smtClean="0"/>
              <a:t>Ricòrdati </a:t>
            </a:r>
            <a:r>
              <a:rPr lang="it-IT" dirty="0"/>
              <a:t>del giorno del sabato per santificarlo. </a:t>
            </a:r>
            <a:r>
              <a:rPr lang="it-IT" baseline="30000" dirty="0"/>
              <a:t>9</a:t>
            </a:r>
            <a:r>
              <a:rPr lang="it-IT" dirty="0"/>
              <a:t>Sei giorni lavorerai e farai ogni tuo lavoro; </a:t>
            </a:r>
            <a:r>
              <a:rPr lang="it-IT" baseline="30000" dirty="0"/>
              <a:t>10</a:t>
            </a:r>
            <a:r>
              <a:rPr lang="it-IT" dirty="0"/>
              <a:t>ma il settimo giorno è il sabato in onore del Signore, tuo Dio: non farai alcun lavoro, né tu né tuo figlio né tua figlia, né il tuo schiavo né la tua schiava, né il tuo bestiame, né il forestiero che dimora presso di te. </a:t>
            </a:r>
            <a:r>
              <a:rPr lang="it-IT" baseline="30000" dirty="0"/>
              <a:t>11</a:t>
            </a:r>
            <a:r>
              <a:rPr lang="it-IT" dirty="0"/>
              <a:t>Perché in sei giorni il Signore ha fatto il cielo e la terra e il mare e quanto è in essi, ma si è riposato il settimo giorno. Perciò il Signore ha benedetto il giorno del sabato e lo ha consacrato</a:t>
            </a:r>
            <a:r>
              <a:rPr lang="it-IT" dirty="0" smtClean="0"/>
              <a:t>.</a:t>
            </a:r>
            <a:endParaRPr lang="it-IT" dirty="0"/>
          </a:p>
          <a:p>
            <a:pPr algn="just"/>
            <a:r>
              <a:rPr lang="it-IT" dirty="0" smtClean="0"/>
              <a:t>IV. </a:t>
            </a:r>
            <a:r>
              <a:rPr lang="it-IT" baseline="30000" dirty="0" smtClean="0"/>
              <a:t>12</a:t>
            </a:r>
            <a:r>
              <a:rPr lang="it-IT" dirty="0" smtClean="0"/>
              <a:t>Onora </a:t>
            </a:r>
            <a:r>
              <a:rPr lang="it-IT" dirty="0"/>
              <a:t>tuo padre e tua madre, perché si prolunghino i tuoi giorni nel paese che il Signore, tuo Dio, ti dà.</a:t>
            </a:r>
            <a:endParaRPr lang="it-IT" dirty="0"/>
          </a:p>
        </p:txBody>
      </p:sp>
    </p:spTree>
    <p:extLst>
      <p:ext uri="{BB962C8B-B14F-4D97-AF65-F5344CB8AC3E}">
        <p14:creationId xmlns:p14="http://schemas.microsoft.com/office/powerpoint/2010/main" val="3783492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4"/>
            <a:ext cx="7543801" cy="4435796"/>
          </a:xfrm>
        </p:spPr>
        <p:txBody>
          <a:bodyPr>
            <a:normAutofit/>
          </a:bodyPr>
          <a:lstStyle/>
          <a:p>
            <a:pPr algn="just"/>
            <a:r>
              <a:rPr lang="it-IT" b="1" dirty="0"/>
              <a:t>III GRUPPO: LA CUSTODIA DELLA PROSSIMITA’ E DEI BENI DELLA </a:t>
            </a:r>
            <a:r>
              <a:rPr lang="it-IT" b="1" dirty="0" smtClean="0"/>
              <a:t>VITA</a:t>
            </a:r>
            <a:r>
              <a:rPr lang="it-IT" dirty="0"/>
              <a:t> </a:t>
            </a:r>
          </a:p>
          <a:p>
            <a:pPr algn="just"/>
            <a:r>
              <a:rPr lang="it-IT" dirty="0"/>
              <a:t>V.-VIII.</a:t>
            </a:r>
          </a:p>
          <a:p>
            <a:pPr algn="just"/>
            <a:r>
              <a:rPr lang="it-IT" baseline="30000" dirty="0"/>
              <a:t>13</a:t>
            </a:r>
            <a:r>
              <a:rPr lang="it-IT" dirty="0"/>
              <a:t>Non ucciderai.</a:t>
            </a:r>
          </a:p>
          <a:p>
            <a:pPr algn="just"/>
            <a:r>
              <a:rPr lang="it-IT" baseline="30000" dirty="0"/>
              <a:t>14</a:t>
            </a:r>
            <a:r>
              <a:rPr lang="it-IT" dirty="0"/>
              <a:t>Non commetterai adulterio.</a:t>
            </a:r>
          </a:p>
          <a:p>
            <a:pPr algn="just"/>
            <a:r>
              <a:rPr lang="it-IT" baseline="30000" dirty="0"/>
              <a:t>15</a:t>
            </a:r>
            <a:r>
              <a:rPr lang="it-IT" dirty="0"/>
              <a:t>Non ruberai.</a:t>
            </a:r>
          </a:p>
          <a:p>
            <a:pPr algn="just"/>
            <a:r>
              <a:rPr lang="it-IT" baseline="30000" dirty="0"/>
              <a:t>16</a:t>
            </a:r>
            <a:r>
              <a:rPr lang="it-IT" dirty="0"/>
              <a:t>Non pronuncerai falsa testimonianza contro il tuo prossimo</a:t>
            </a:r>
            <a:r>
              <a:rPr lang="it-IT" dirty="0" smtClean="0"/>
              <a:t>.</a:t>
            </a:r>
            <a:r>
              <a:rPr lang="it-IT" dirty="0"/>
              <a:t> </a:t>
            </a:r>
          </a:p>
          <a:p>
            <a:pPr algn="just"/>
            <a:r>
              <a:rPr lang="it-IT" dirty="0"/>
              <a:t>IX-X</a:t>
            </a:r>
          </a:p>
          <a:p>
            <a:pPr algn="just"/>
            <a:r>
              <a:rPr lang="it-IT" baseline="30000" dirty="0"/>
              <a:t>17</a:t>
            </a:r>
            <a:r>
              <a:rPr lang="it-IT" dirty="0"/>
              <a:t>Non desidererai la casa del tuo prossimo. Non desidererai la moglie del tuo prossimo, né il suo schiavo né la sua schiava, né il suo bue né il suo asino, né alcuna cosa che appartenga al tuo prossimo".</a:t>
            </a:r>
          </a:p>
          <a:p>
            <a:endParaRPr lang="it-IT" dirty="0"/>
          </a:p>
        </p:txBody>
      </p:sp>
    </p:spTree>
    <p:extLst>
      <p:ext uri="{BB962C8B-B14F-4D97-AF65-F5344CB8AC3E}">
        <p14:creationId xmlns:p14="http://schemas.microsoft.com/office/powerpoint/2010/main" val="29428664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precetto sabbatico</a:t>
            </a:r>
            <a:endParaRPr lang="it-IT" dirty="0"/>
          </a:p>
        </p:txBody>
      </p:sp>
      <p:sp>
        <p:nvSpPr>
          <p:cNvPr id="3" name="Segnaposto contenuto 2"/>
          <p:cNvSpPr>
            <a:spLocks noGrp="1"/>
          </p:cNvSpPr>
          <p:nvPr>
            <p:ph idx="1"/>
          </p:nvPr>
        </p:nvSpPr>
        <p:spPr>
          <a:xfrm>
            <a:off x="822959" y="1845734"/>
            <a:ext cx="7543801" cy="4250266"/>
          </a:xfrm>
        </p:spPr>
        <p:txBody>
          <a:bodyPr>
            <a:normAutofit/>
          </a:bodyPr>
          <a:lstStyle/>
          <a:p>
            <a:pPr algn="just"/>
            <a:r>
              <a:rPr lang="it-IT" sz="2400" dirty="0"/>
              <a:t>Prerogativa particolare di Israele e della sua identità di popolo di Dio, la parola relativa al riposo sabbatico, in modo significativo, non impone espressamente un’esigenza specifica legata a singole prestazioni religiose, pur lasciandole trasparire, diversamente dal decalogo “cultuale”, proposto in Esodo 34, documento (e tradizione) ulteriore, dopo la rottura delle “tavole della Testimonianza”, del rinnovarsi dell’alleanza</a:t>
            </a:r>
            <a:r>
              <a:rPr lang="it-IT" sz="2400" dirty="0" smtClean="0"/>
              <a:t>.</a:t>
            </a:r>
          </a:p>
          <a:p>
            <a:pPr algn="just"/>
            <a:r>
              <a:rPr lang="it-IT" sz="2400" dirty="0" smtClean="0"/>
              <a:t>Il dono della legge che si rinnova nella memoria sabbatica attesta anche il ‘fallimento’ della legge (o la sua possibile deformazione secondo una logica mercenaria), attestato nello sviluppo delle Scritture ebraiche. </a:t>
            </a:r>
            <a:endParaRPr lang="it-IT" sz="2400" dirty="0"/>
          </a:p>
        </p:txBody>
      </p:sp>
    </p:spTree>
    <p:extLst>
      <p:ext uri="{BB962C8B-B14F-4D97-AF65-F5344CB8AC3E}">
        <p14:creationId xmlns:p14="http://schemas.microsoft.com/office/powerpoint/2010/main" val="26506550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pPr algn="just"/>
            <a:r>
              <a:rPr lang="it-IT" sz="2400" dirty="0" smtClean="0"/>
              <a:t>Il precetto del sabato «è </a:t>
            </a:r>
            <a:r>
              <a:rPr lang="it-IT" sz="2400" dirty="0"/>
              <a:t>la vera chiave di volta del Decalogo. Lo scopriamo sia positivo (“Osserverai…”) che negativo (“</a:t>
            </a:r>
            <a:r>
              <a:rPr lang="it-IT" sz="2400" i="1" dirty="0"/>
              <a:t>Non </a:t>
            </a:r>
            <a:r>
              <a:rPr lang="it-IT" sz="2400" dirty="0"/>
              <a:t>farai </a:t>
            </a:r>
            <a:r>
              <a:rPr lang="it-IT" sz="2400" i="1" dirty="0"/>
              <a:t>alcun</a:t>
            </a:r>
            <a:r>
              <a:rPr lang="it-IT" sz="2400" dirty="0"/>
              <a:t> lavoro”). Sia singolare, poiché proprio a Israele, e aperto sull’universale, poiché inserisce nel testo la sola menzione esplicita dello straniero (“Tu e lo straniero che si trova entro le tue porte”: v. 14), anche lui beneficiario del riposo settimanale. Sia, infine, rivolta verso Dio che verso il prossimo, poiché ingiunge di ricordarsi dell’azione liberatrice di Dio, riproducendola verso il fratello: “Così, </a:t>
            </a:r>
            <a:r>
              <a:rPr lang="it-IT" sz="2400" i="1" dirty="0"/>
              <a:t>come tu stesso</a:t>
            </a:r>
            <a:r>
              <a:rPr lang="it-IT" sz="2400" dirty="0"/>
              <a:t>, il tuo schiavo e la tua schiava si riposeranno” (</a:t>
            </a:r>
            <a:r>
              <a:rPr lang="it-IT" sz="2400" i="1" dirty="0"/>
              <a:t>Deuteronomio</a:t>
            </a:r>
            <a:r>
              <a:rPr lang="it-IT" sz="2400" dirty="0"/>
              <a:t> 5,14</a:t>
            </a:r>
            <a:r>
              <a:rPr lang="it-IT" sz="2400" dirty="0" smtClean="0"/>
              <a:t>)» (P. </a:t>
            </a:r>
            <a:r>
              <a:rPr lang="it-IT" sz="2400" dirty="0" err="1" smtClean="0"/>
              <a:t>Beauchamp</a:t>
            </a:r>
            <a:r>
              <a:rPr lang="it-IT" sz="2400" dirty="0" smtClean="0"/>
              <a:t>, </a:t>
            </a:r>
            <a:r>
              <a:rPr lang="it-IT" sz="2400" i="1" dirty="0" smtClean="0"/>
              <a:t>La legge di Dio</a:t>
            </a:r>
            <a:r>
              <a:rPr lang="it-IT" sz="2400" dirty="0" smtClean="0"/>
              <a:t>, Piemme, Casale Monferrato 2000, 42-43). </a:t>
            </a:r>
            <a:endParaRPr lang="it-IT" sz="2400" dirty="0"/>
          </a:p>
        </p:txBody>
      </p:sp>
    </p:spTree>
    <p:extLst>
      <p:ext uri="{BB962C8B-B14F-4D97-AF65-F5344CB8AC3E}">
        <p14:creationId xmlns:p14="http://schemas.microsoft.com/office/powerpoint/2010/main" val="10267089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726465"/>
            <a:ext cx="7543801" cy="4634578"/>
          </a:xfrm>
        </p:spPr>
        <p:txBody>
          <a:bodyPr>
            <a:normAutofit lnSpcReduction="10000"/>
          </a:bodyPr>
          <a:lstStyle/>
          <a:p>
            <a:pPr algn="just"/>
            <a:r>
              <a:rPr lang="it-IT" sz="2400" dirty="0" smtClean="0"/>
              <a:t>«In </a:t>
            </a:r>
            <a:r>
              <a:rPr lang="it-IT" sz="2400" dirty="0"/>
              <a:t>questo modo, l’uomo i cui padri furono liberati dalla </a:t>
            </a:r>
            <a:r>
              <a:rPr lang="it-IT" sz="2400" i="1" dirty="0"/>
              <a:t>casa</a:t>
            </a:r>
            <a:r>
              <a:rPr lang="it-IT" sz="2400" dirty="0"/>
              <a:t> di schiavitù faranno della loro dimora, per tutti quelli che vi lavorano, senza dimenticare lo straniero, una </a:t>
            </a:r>
            <a:r>
              <a:rPr lang="it-IT" sz="2400" i="1" dirty="0"/>
              <a:t>casa</a:t>
            </a:r>
            <a:r>
              <a:rPr lang="it-IT" sz="2400" dirty="0"/>
              <a:t> di libertà. Per l’armonia di questo “come tu stesso” con il precetto di </a:t>
            </a:r>
            <a:r>
              <a:rPr lang="it-IT" sz="2400" i="1" dirty="0"/>
              <a:t>Levitico</a:t>
            </a:r>
            <a:r>
              <a:rPr lang="it-IT" sz="2400" dirty="0"/>
              <a:t> 19,18 (“Amerai il tuo prossimo come te stesso”), lo shabbat può essere definito il cuore del Decalogo, come il Decalogo è il cuore della legge. Lo spettro di un uomo ossessionato da una preoccupazione per la legge, che lo lega alla propria immagine di soggetto obbediente, viene scongiurato: il vero shabbat è abitato e vivificato da un decentramento. Si tratta del riposo che condivido col mio fratello, del riposo che gli rendo possibile in una reciprocità: come a me stesso. È lo shabbat come focolare dello stare </a:t>
            </a:r>
            <a:r>
              <a:rPr lang="it-IT" sz="2400" dirty="0" smtClean="0"/>
              <a:t>insieme» (</a:t>
            </a:r>
            <a:r>
              <a:rPr lang="it-IT" sz="2400" dirty="0" err="1" smtClean="0"/>
              <a:t>Beauchamp</a:t>
            </a:r>
            <a:r>
              <a:rPr lang="it-IT" sz="2400" dirty="0" smtClean="0"/>
              <a:t>, </a:t>
            </a:r>
            <a:r>
              <a:rPr lang="it-IT" sz="2400" i="1" dirty="0" smtClean="0"/>
              <a:t>La legge di Dio</a:t>
            </a:r>
            <a:r>
              <a:rPr lang="it-IT" sz="2400" dirty="0" smtClean="0"/>
              <a:t>, 42-43).</a:t>
            </a:r>
            <a:endParaRPr lang="it-IT" sz="2400" dirty="0"/>
          </a:p>
          <a:p>
            <a:endParaRPr lang="it-IT" dirty="0"/>
          </a:p>
        </p:txBody>
      </p:sp>
    </p:spTree>
    <p:extLst>
      <p:ext uri="{BB962C8B-B14F-4D97-AF65-F5344CB8AC3E}">
        <p14:creationId xmlns:p14="http://schemas.microsoft.com/office/powerpoint/2010/main" val="37561463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Onorare le radici ed essere consapevoli dell’Origine</a:t>
            </a:r>
            <a:endParaRPr lang="it-IT" dirty="0"/>
          </a:p>
        </p:txBody>
      </p:sp>
      <p:sp>
        <p:nvSpPr>
          <p:cNvPr id="3" name="Segnaposto contenuto 2"/>
          <p:cNvSpPr>
            <a:spLocks noGrp="1"/>
          </p:cNvSpPr>
          <p:nvPr>
            <p:ph idx="1"/>
          </p:nvPr>
        </p:nvSpPr>
        <p:spPr/>
        <p:txBody>
          <a:bodyPr>
            <a:normAutofit/>
          </a:bodyPr>
          <a:lstStyle/>
          <a:p>
            <a:pPr algn="just"/>
            <a:r>
              <a:rPr lang="it-IT" sz="2400" dirty="0"/>
              <a:t>Il limpido dettato del IV comandamento, più che l’elaborazione precettistica culturale che lo accompagna in un contesto di giustizia penale (cfr. Es 21,15; 21,17; </a:t>
            </a:r>
            <a:r>
              <a:rPr lang="it-IT" sz="2400" dirty="0" err="1"/>
              <a:t>Dt</a:t>
            </a:r>
            <a:r>
              <a:rPr lang="it-IT" sz="2400" dirty="0"/>
              <a:t> 27, 15-26), pone un chiaro nesso tra legge e vita. Accogliere la vita dal padre e dalla madre e ricevere con la libertà la legge sono esperienze che, nel Decalogo, si sovrappongono e portano a riflettere non tanto sul significato in sé della legge (sulle sue caratteristiche formali, sul grado di imperatività ecc.), quanto piuttosto sul significato che viene ad avere per la vita dell’uomo. </a:t>
            </a:r>
            <a:endParaRPr lang="it-IT" sz="2400" dirty="0"/>
          </a:p>
        </p:txBody>
      </p:sp>
    </p:spTree>
    <p:extLst>
      <p:ext uri="{BB962C8B-B14F-4D97-AF65-F5344CB8AC3E}">
        <p14:creationId xmlns:p14="http://schemas.microsoft.com/office/powerpoint/2010/main" val="18513697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62715" y="2177039"/>
            <a:ext cx="7543801" cy="3693675"/>
          </a:xfrm>
        </p:spPr>
        <p:txBody>
          <a:bodyPr>
            <a:normAutofit/>
          </a:bodyPr>
          <a:lstStyle/>
          <a:p>
            <a:pPr algn="just"/>
            <a:r>
              <a:rPr lang="it-IT" sz="2400" dirty="0"/>
              <a:t>Il comandamento non serve a giustificare né l’autorità genitoriale, né l’obbedienza del minore. Ciò che resta in sospeso è la qualità dell’atto implicato nel verbo “onorare” e dunque non risolvibile in altro come “obbedire” o “rispettare” o “riconoscere l’autorità genitoriale”. Tutte espressioni che, probabilmente, falliscono rispetto alla profondità e alla nettezza di un verbo che inserisce la persona in una relazione con il mistero del sacro oggetto di accoglienza e non di possesso o peggio di </a:t>
            </a:r>
            <a:r>
              <a:rPr lang="it-IT" sz="2400" dirty="0" smtClean="0"/>
              <a:t>manipolazione.</a:t>
            </a:r>
            <a:endParaRPr lang="it-IT" sz="2400" dirty="0"/>
          </a:p>
        </p:txBody>
      </p:sp>
    </p:spTree>
    <p:extLst>
      <p:ext uri="{BB962C8B-B14F-4D97-AF65-F5344CB8AC3E}">
        <p14:creationId xmlns:p14="http://schemas.microsoft.com/office/powerpoint/2010/main" val="28106598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4"/>
            <a:ext cx="7543801" cy="4382788"/>
          </a:xfrm>
        </p:spPr>
        <p:txBody>
          <a:bodyPr>
            <a:normAutofit lnSpcReduction="10000"/>
          </a:bodyPr>
          <a:lstStyle/>
          <a:p>
            <a:pPr algn="just"/>
            <a:r>
              <a:rPr lang="it-IT" dirty="0" smtClean="0"/>
              <a:t>«“</a:t>
            </a:r>
            <a:r>
              <a:rPr lang="it-IT" dirty="0"/>
              <a:t>Onora tuo padre e tua madre”. Come la prima “parola”, questa rivolge l’uomo verso la sua origine e le sue origini. Come sa infatti il destinatario del Decalogo che il suo Dio, chiamato YHWH, l’ha fatto uscire dal paese d’Egitto, se non perché gliel’hanno insegnato suo padre e sua madre? È quella, secondo il Deuteronomio e gli scritti della medesima scuola, una delle principali funzioni dei genitori, siccome essi sono il principale veicolo della legge: ne danno testimonianza </a:t>
            </a:r>
            <a:r>
              <a:rPr lang="it-IT" i="1" dirty="0"/>
              <a:t>Deuteronomio</a:t>
            </a:r>
            <a:r>
              <a:rPr lang="it-IT" dirty="0"/>
              <a:t> 6,7; 11,19; come anche </a:t>
            </a:r>
            <a:r>
              <a:rPr lang="it-IT" i="1" dirty="0"/>
              <a:t>Giosuè</a:t>
            </a:r>
            <a:r>
              <a:rPr lang="it-IT" dirty="0"/>
              <a:t> 4,6. 21 ed </a:t>
            </a:r>
            <a:r>
              <a:rPr lang="it-IT" i="1" dirty="0"/>
              <a:t>Esodo</a:t>
            </a:r>
            <a:r>
              <a:rPr lang="it-IT" dirty="0"/>
              <a:t> 13,14. I genitori trasmettono il ricordo delle opere meravigliose di Dio insieme con la parte di terra che era stata loro data all’uscita dall’Egitto, al tempo dell’arrivo nella Terra promessa. Essi trasmettono la parola e il pane. È per mezzo loro che una terra viene ricevuta in eredità. Grazie a loro, il nome di Dio e i suoi titoli non rimangono nella genericità. Così come tu non sei solamente uomo, ma un uomo che ha ricevuto un nome dai suoi genitori, così Dio non è soltanto Dio, ma quel Dio che ha detto il suo nome davanti a Mosè. Egli non è “colui che libera”, è “colui che ha liberato te, proprio te</a:t>
            </a:r>
            <a:r>
              <a:rPr lang="it-IT" dirty="0" smtClean="0"/>
              <a:t>”» (</a:t>
            </a:r>
            <a:r>
              <a:rPr lang="it-IT" dirty="0" err="1" smtClean="0"/>
              <a:t>Beauchamp</a:t>
            </a:r>
            <a:r>
              <a:rPr lang="it-IT" dirty="0" smtClean="0"/>
              <a:t>, </a:t>
            </a:r>
            <a:r>
              <a:rPr lang="it-IT" i="1" dirty="0" smtClean="0"/>
              <a:t>La legge di Dio</a:t>
            </a:r>
            <a:r>
              <a:rPr lang="it-IT" dirty="0" smtClean="0"/>
              <a:t>, 36-37).</a:t>
            </a:r>
            <a:endParaRPr lang="it-IT" dirty="0"/>
          </a:p>
        </p:txBody>
      </p:sp>
    </p:spTree>
    <p:extLst>
      <p:ext uri="{BB962C8B-B14F-4D97-AF65-F5344CB8AC3E}">
        <p14:creationId xmlns:p14="http://schemas.microsoft.com/office/powerpoint/2010/main" val="31544669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it-IT" sz="2400" dirty="0"/>
              <a:t>La forza del comandamento, contenuta nella sua densa formulazione sintetica, tiene insieme il legame biunivoco sotteso al codice generativo. I genitori “onorano” il loro essere all’origine del figlio in quanto donatori di vita e trasmettitori della Torah quale via per il cammino della vita e segno della benedizione divina. Tale atto attivo corrisponde all’onore che il figlio è chiamato ad esprimere riconoscendosi preceduto nella vita e nella via del Signore; posto in essa attraverso un atto che non ha nulla di ricambiabile, ma che può essere solo “onorabile”. </a:t>
            </a:r>
            <a:endParaRPr lang="it-IT" sz="2400" dirty="0"/>
          </a:p>
        </p:txBody>
      </p:sp>
    </p:spTree>
    <p:extLst>
      <p:ext uri="{BB962C8B-B14F-4D97-AF65-F5344CB8AC3E}">
        <p14:creationId xmlns:p14="http://schemas.microsoft.com/office/powerpoint/2010/main" val="2392301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Un corso in tre moduli</a:t>
            </a:r>
            <a:endParaRPr lang="it-IT" dirty="0"/>
          </a:p>
        </p:txBody>
      </p:sp>
      <p:sp>
        <p:nvSpPr>
          <p:cNvPr id="3" name="Segnaposto contenuto 2"/>
          <p:cNvSpPr>
            <a:spLocks noGrp="1"/>
          </p:cNvSpPr>
          <p:nvPr>
            <p:ph idx="1"/>
          </p:nvPr>
        </p:nvSpPr>
        <p:spPr/>
        <p:txBody>
          <a:bodyPr/>
          <a:lstStyle/>
          <a:p>
            <a:pPr algn="just"/>
            <a:r>
              <a:rPr lang="it-IT" dirty="0"/>
              <a:t>L’alternanza di </a:t>
            </a:r>
            <a:r>
              <a:rPr lang="it-IT" dirty="0" smtClean="0"/>
              <a:t>visibilità nel dibattito filosofico e teologico </a:t>
            </a:r>
            <a:r>
              <a:rPr lang="it-IT" dirty="0"/>
              <a:t>della </a:t>
            </a:r>
            <a:r>
              <a:rPr lang="it-IT" dirty="0" smtClean="0"/>
              <a:t>categoria di ‘legge naturale’ suggerisce l’imprescindibile </a:t>
            </a:r>
            <a:r>
              <a:rPr lang="it-IT" dirty="0"/>
              <a:t>riferimento a essa, ma </a:t>
            </a:r>
            <a:r>
              <a:rPr lang="it-IT" dirty="0" smtClean="0"/>
              <a:t>anche evidenzia </a:t>
            </a:r>
            <a:r>
              <a:rPr lang="it-IT" dirty="0"/>
              <a:t>il disagio teorico a una </a:t>
            </a:r>
            <a:r>
              <a:rPr lang="it-IT" dirty="0" smtClean="0"/>
              <a:t>sua configurazione in </a:t>
            </a:r>
            <a:r>
              <a:rPr lang="it-IT" dirty="0"/>
              <a:t>grado di sottrarsi a letture che ne potrebbero </a:t>
            </a:r>
            <a:r>
              <a:rPr lang="it-IT" dirty="0" smtClean="0"/>
              <a:t>accentuare chiavi </a:t>
            </a:r>
            <a:r>
              <a:rPr lang="it-IT" dirty="0"/>
              <a:t>di lettura semplificanti. </a:t>
            </a:r>
            <a:endParaRPr lang="it-IT" dirty="0" smtClean="0"/>
          </a:p>
          <a:p>
            <a:pPr algn="just"/>
            <a:r>
              <a:rPr lang="it-IT" dirty="0"/>
              <a:t>Un momento </a:t>
            </a:r>
            <a:r>
              <a:rPr lang="it-IT" dirty="0" smtClean="0"/>
              <a:t>imprescindibile</a:t>
            </a:r>
            <a:r>
              <a:rPr lang="it-IT" dirty="0"/>
              <a:t>, </a:t>
            </a:r>
            <a:r>
              <a:rPr lang="it-IT" dirty="0" smtClean="0"/>
              <a:t>accanto a quello della ripresa storica che sarà sviluppata da Matteo Martino, è costituto dal sondaggio </a:t>
            </a:r>
            <a:r>
              <a:rPr lang="it-IT" dirty="0"/>
              <a:t>biblico-teologico, oggetto di </a:t>
            </a:r>
            <a:r>
              <a:rPr lang="it-IT" dirty="0" smtClean="0"/>
              <a:t>questo modulo del corso. </a:t>
            </a:r>
          </a:p>
          <a:p>
            <a:pPr algn="just"/>
            <a:r>
              <a:rPr lang="it-IT" dirty="0" smtClean="0"/>
              <a:t>Il terzo modulo, a cura di Maurizio Chiodi, è lo sviluppo dei alcuni nodi teorici soggiacenti alla quesitone della legge naturale, venuti emergendo nella sezione storica e in quella biblica, a stretto contatto con il dibattito filosofico e teologico contemporaneo.</a:t>
            </a:r>
            <a:endParaRPr lang="it-IT" dirty="0"/>
          </a:p>
        </p:txBody>
      </p:sp>
    </p:spTree>
    <p:extLst>
      <p:ext uri="{BB962C8B-B14F-4D97-AF65-F5344CB8AC3E}">
        <p14:creationId xmlns:p14="http://schemas.microsoft.com/office/powerpoint/2010/main" val="157244087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15725" y="2057768"/>
            <a:ext cx="7543801" cy="3667171"/>
          </a:xfrm>
        </p:spPr>
        <p:txBody>
          <a:bodyPr>
            <a:noAutofit/>
          </a:bodyPr>
          <a:lstStyle/>
          <a:p>
            <a:pPr algn="just"/>
            <a:r>
              <a:rPr lang="it-IT" sz="2400" dirty="0" smtClean="0"/>
              <a:t>All’atto </a:t>
            </a:r>
            <a:r>
              <a:rPr lang="it-IT" sz="2400" dirty="0"/>
              <a:t>di riconoscenza per quanto avvenuto nella “prima nascita” fa riscontro, nella piena condizione di volere e di disporre di </a:t>
            </a:r>
            <a:r>
              <a:rPr lang="it-IT" sz="2400" dirty="0" smtClean="0"/>
              <a:t>sé del soggetto adulto destinatario del comandamento, </a:t>
            </a:r>
            <a:r>
              <a:rPr lang="it-IT" sz="2400" dirty="0"/>
              <a:t>l’impegno di onorare la propria origine esprimendo e realizzando praticamente quanto ricevuto </a:t>
            </a:r>
            <a:r>
              <a:rPr lang="it-IT" sz="2400" dirty="0" err="1"/>
              <a:t>paticamente</a:t>
            </a:r>
            <a:r>
              <a:rPr lang="it-IT" sz="2400" dirty="0"/>
              <a:t> per mantenere viva l’alleanza dei padri, non interrompendone la trasmissione da una generazione all’altra: «perché si prolunghino i tuoi giorni e tu sia felice nel paese che il Signore, tuo Dio, ti dà» (</a:t>
            </a:r>
            <a:r>
              <a:rPr lang="it-IT" sz="2400" i="1" dirty="0" err="1"/>
              <a:t>Dt</a:t>
            </a:r>
            <a:r>
              <a:rPr lang="it-IT" sz="2400" dirty="0"/>
              <a:t> 5, 16</a:t>
            </a:r>
            <a:r>
              <a:rPr lang="it-IT" sz="2400" dirty="0" smtClean="0"/>
              <a:t>).</a:t>
            </a:r>
          </a:p>
        </p:txBody>
      </p:sp>
    </p:spTree>
    <p:extLst>
      <p:ext uri="{BB962C8B-B14F-4D97-AF65-F5344CB8AC3E}">
        <p14:creationId xmlns:p14="http://schemas.microsoft.com/office/powerpoint/2010/main" val="38241367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bene di vivere </a:t>
            </a:r>
            <a:br>
              <a:rPr lang="it-IT" dirty="0" smtClean="0"/>
            </a:br>
            <a:r>
              <a:rPr lang="it-IT" dirty="0" smtClean="0"/>
              <a:t>e i beni della vita</a:t>
            </a:r>
            <a:endParaRPr lang="it-IT" dirty="0"/>
          </a:p>
        </p:txBody>
      </p:sp>
      <p:sp>
        <p:nvSpPr>
          <p:cNvPr id="3" name="Segnaposto contenuto 2"/>
          <p:cNvSpPr>
            <a:spLocks noGrp="1"/>
          </p:cNvSpPr>
          <p:nvPr>
            <p:ph idx="1"/>
          </p:nvPr>
        </p:nvSpPr>
        <p:spPr/>
        <p:txBody>
          <a:bodyPr>
            <a:noAutofit/>
          </a:bodyPr>
          <a:lstStyle/>
          <a:p>
            <a:pPr algn="just"/>
            <a:r>
              <a:rPr lang="it-IT" sz="2400" dirty="0"/>
              <a:t>Gli ultimi sei precetti incrociano le dinamiche fondanti la relazione umana nel segno della “prossimità”: la presenza reciproca dell’uno e dell’altro, con il divieto di assassinio (V), la relazione intersoggettiva nell’archetipo coniugale (VI), la relazione sociale in riferimento ai beni di sussistenza (VII), lo scambio comunicativo tipicamente umano mediato dalla parola (VIII). Oltre alla dimensione “materiale”, i comandamenti danno figura a una disposizione di fondo e dunque assumono una “valenza simbolica” che spinge a una ricomprensione integrale dell’agire nel segno di una verità originaria che si dispiega nell’evento di liberazione e nell’apprezzamento dell’opera (gratuita) di Dio. </a:t>
            </a:r>
            <a:endParaRPr lang="it-IT" sz="2400" dirty="0"/>
          </a:p>
        </p:txBody>
      </p:sp>
    </p:spTree>
    <p:extLst>
      <p:ext uri="{BB962C8B-B14F-4D97-AF65-F5344CB8AC3E}">
        <p14:creationId xmlns:p14="http://schemas.microsoft.com/office/powerpoint/2010/main" val="210720429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4"/>
            <a:ext cx="7543801" cy="4396040"/>
          </a:xfrm>
        </p:spPr>
        <p:txBody>
          <a:bodyPr>
            <a:normAutofit/>
          </a:bodyPr>
          <a:lstStyle/>
          <a:p>
            <a:pPr algn="just"/>
            <a:r>
              <a:rPr lang="it-IT" dirty="0" smtClean="0"/>
              <a:t>«La </a:t>
            </a:r>
            <a:r>
              <a:rPr lang="it-IT" dirty="0"/>
              <a:t>storia della salvezza, nella singolarità dei suoi eventi, è simbolo universale: essa interpreta cioè la verità iscritta in tutte le esperienze fondamentali della vita umana, e quindi le giudica. La verità del simbolo può essere riconosciuta dalla coscienza credente soltanto a prezzo di una corrispondente scelta pratica, quella della fede appunto che corrisponde alla promessa dischiusa dall’evento di salvezza. La legge intende servire appunto al riconoscimento delle forme pratiche nelle quali si realizza la scelta di cui si dice, nel quadro dei rapporti umani ordinari. In tale prospettiva appunto deve intendersi la sua attenzione al profilo simbolico che è proprio degli stessi comportamenti umani. Al di là dello loro immediata consistenza materiale, essi dicono della disposizione radicale del singolo per riferimento a tutti, e per riferimento a ogni tempo della vita. Essi hanno in tal senso un obiettivo, ma nascosto, significato </a:t>
            </a:r>
            <a:r>
              <a:rPr lang="it-IT" dirty="0" smtClean="0"/>
              <a:t>universale» (G. Angelini, </a:t>
            </a:r>
            <a:r>
              <a:rPr lang="it-IT" i="1" dirty="0"/>
              <a:t>Teologia morale fondamentale</a:t>
            </a:r>
            <a:r>
              <a:rPr lang="it-IT" dirty="0"/>
              <a:t>, </a:t>
            </a:r>
            <a:r>
              <a:rPr lang="it-IT" dirty="0" smtClean="0"/>
              <a:t>291).</a:t>
            </a:r>
            <a:endParaRPr lang="it-IT" dirty="0"/>
          </a:p>
        </p:txBody>
      </p:sp>
    </p:spTree>
    <p:extLst>
      <p:ext uri="{BB962C8B-B14F-4D97-AF65-F5344CB8AC3E}">
        <p14:creationId xmlns:p14="http://schemas.microsoft.com/office/powerpoint/2010/main" val="15487380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6212" y="1779472"/>
            <a:ext cx="7543801" cy="4449049"/>
          </a:xfrm>
        </p:spPr>
        <p:txBody>
          <a:bodyPr>
            <a:noAutofit/>
          </a:bodyPr>
          <a:lstStyle/>
          <a:p>
            <a:pPr algn="just"/>
            <a:r>
              <a:rPr lang="it-IT" sz="2400" dirty="0"/>
              <a:t>La parola sul desiderio, infine, conduce alla reciprocità di legge e coscienza, portando l’attenzione sulla qualità istruttiva della prima in ordine al riconoscimento della sua istanza universale nei confronti del bene. </a:t>
            </a:r>
            <a:endParaRPr lang="it-IT" sz="2400" dirty="0" smtClean="0"/>
          </a:p>
          <a:p>
            <a:pPr algn="just"/>
            <a:r>
              <a:rPr lang="it-IT" sz="2400" dirty="0" smtClean="0"/>
              <a:t>In </a:t>
            </a:r>
            <a:r>
              <a:rPr lang="it-IT" sz="2400" dirty="0"/>
              <a:t>questo </a:t>
            </a:r>
            <a:r>
              <a:rPr lang="it-IT" sz="2400" dirty="0" smtClean="0"/>
              <a:t>senso: </a:t>
            </a:r>
            <a:r>
              <a:rPr lang="it-IT" sz="2400" dirty="0"/>
              <a:t>«la legge non si oppone affatto alla coscienza; al contrario, mira alla sua edificazione; mira alla configurazione dell’</a:t>
            </a:r>
            <a:r>
              <a:rPr lang="it-IT" sz="2400" i="1" dirty="0"/>
              <a:t>eros</a:t>
            </a:r>
            <a:r>
              <a:rPr lang="it-IT" sz="2400" dirty="0"/>
              <a:t>, perché invece che voglia vorace assuma la forma dell’</a:t>
            </a:r>
            <a:r>
              <a:rPr lang="it-IT" sz="2400" i="1" dirty="0"/>
              <a:t>agape</a:t>
            </a:r>
            <a:r>
              <a:rPr lang="it-IT" sz="2400" dirty="0"/>
              <a:t>. Quando la legge sia così intesa, diventa evidente il rilievo decisivo della coscienza per intenderne il senso; essa non è accessibile grazie alla lettera incisa sulla pietra, o anche sulla carta; ma soltanto grazie all’iscrizione nel cuore</a:t>
            </a:r>
            <a:r>
              <a:rPr lang="it-IT" sz="2400" dirty="0" smtClean="0"/>
              <a:t>» (G. Angelini, </a:t>
            </a:r>
            <a:r>
              <a:rPr lang="it-IT" sz="2400" i="1" dirty="0" smtClean="0"/>
              <a:t>La coscienza morale</a:t>
            </a:r>
            <a:r>
              <a:rPr lang="it-IT" sz="2400" dirty="0" smtClean="0"/>
              <a:t>, 73).</a:t>
            </a:r>
            <a:endParaRPr lang="it-IT" sz="2400" dirty="0"/>
          </a:p>
        </p:txBody>
      </p:sp>
    </p:spTree>
    <p:extLst>
      <p:ext uri="{BB962C8B-B14F-4D97-AF65-F5344CB8AC3E}">
        <p14:creationId xmlns:p14="http://schemas.microsoft.com/office/powerpoint/2010/main" val="36473557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Per approfondire</a:t>
            </a:r>
            <a:endParaRPr lang="it-IT" dirty="0"/>
          </a:p>
        </p:txBody>
      </p:sp>
      <p:sp>
        <p:nvSpPr>
          <p:cNvPr id="3" name="Segnaposto contenuto 2"/>
          <p:cNvSpPr>
            <a:spLocks noGrp="1"/>
          </p:cNvSpPr>
          <p:nvPr>
            <p:ph idx="1"/>
          </p:nvPr>
        </p:nvSpPr>
        <p:spPr/>
        <p:txBody>
          <a:bodyPr>
            <a:noAutofit/>
          </a:bodyPr>
          <a:lstStyle/>
          <a:p>
            <a:pPr algn="just"/>
            <a:r>
              <a:rPr lang="it-IT" sz="2800" dirty="0" smtClean="0"/>
              <a:t>P. </a:t>
            </a:r>
            <a:r>
              <a:rPr lang="it-IT" sz="2800" dirty="0" err="1" smtClean="0"/>
              <a:t>Beauchamp</a:t>
            </a:r>
            <a:r>
              <a:rPr lang="it-IT" sz="2800" dirty="0" smtClean="0"/>
              <a:t>, </a:t>
            </a:r>
            <a:r>
              <a:rPr lang="it-IT" sz="2800" i="1" dirty="0" smtClean="0"/>
              <a:t>L’uno e l’altro testamento. Saggio di lettura</a:t>
            </a:r>
            <a:r>
              <a:rPr lang="it-IT" sz="2800" dirty="0" smtClean="0"/>
              <a:t>, </a:t>
            </a:r>
            <a:r>
              <a:rPr lang="it-IT" sz="2800" dirty="0" err="1" smtClean="0"/>
              <a:t>Paideia</a:t>
            </a:r>
            <a:r>
              <a:rPr lang="it-IT" sz="2800" dirty="0" smtClean="0"/>
              <a:t>, Brescia 1985, 47-85, 263-342.</a:t>
            </a:r>
          </a:p>
          <a:p>
            <a:pPr algn="just"/>
            <a:r>
              <a:rPr lang="it-IT" sz="2800" dirty="0" smtClean="0"/>
              <a:t>P. </a:t>
            </a:r>
            <a:r>
              <a:rPr lang="it-IT" sz="2800" dirty="0" err="1" smtClean="0"/>
              <a:t>Beauchamp</a:t>
            </a:r>
            <a:r>
              <a:rPr lang="it-IT" sz="2800" dirty="0" smtClean="0"/>
              <a:t>, </a:t>
            </a:r>
            <a:r>
              <a:rPr lang="it-IT" sz="2800" i="1" dirty="0" smtClean="0"/>
              <a:t>La legge di Dio</a:t>
            </a:r>
            <a:r>
              <a:rPr lang="it-IT" sz="2800" dirty="0" smtClean="0"/>
              <a:t>, Piemme, Casale Monferrato 2000, 30-43; 57-71; 98-117.</a:t>
            </a:r>
          </a:p>
          <a:p>
            <a:pPr algn="just"/>
            <a:r>
              <a:rPr lang="it-IT" sz="2800" dirty="0" smtClean="0"/>
              <a:t>G. Angelini, </a:t>
            </a:r>
            <a:r>
              <a:rPr lang="it-IT" sz="2800" i="1" dirty="0" smtClean="0"/>
              <a:t>Teologia morale fondamentale. Tradizione, Scrittura e teoria</a:t>
            </a:r>
            <a:r>
              <a:rPr lang="it-IT" sz="2800" dirty="0" smtClean="0"/>
              <a:t>, Glossa, Milano 1999, 252-294.</a:t>
            </a:r>
          </a:p>
          <a:p>
            <a:pPr algn="just"/>
            <a:r>
              <a:rPr lang="it-IT" sz="2800" dirty="0" smtClean="0"/>
              <a:t>M. Chiodi, </a:t>
            </a:r>
            <a:r>
              <a:rPr lang="it-IT" sz="2800" i="1" dirty="0" smtClean="0"/>
              <a:t>Teologia morale fondamentale</a:t>
            </a:r>
            <a:r>
              <a:rPr lang="it-IT" sz="2800" dirty="0" smtClean="0"/>
              <a:t>, </a:t>
            </a:r>
            <a:r>
              <a:rPr lang="it-IT" sz="2800" dirty="0" err="1" smtClean="0"/>
              <a:t>Queriniana</a:t>
            </a:r>
            <a:r>
              <a:rPr lang="it-IT" sz="2800" dirty="0" smtClean="0"/>
              <a:t>, Brescia 2014, 209-238.</a:t>
            </a:r>
            <a:endParaRPr lang="it-IT" sz="2800" dirty="0"/>
          </a:p>
        </p:txBody>
      </p:sp>
    </p:spTree>
    <p:extLst>
      <p:ext uri="{BB962C8B-B14F-4D97-AF65-F5344CB8AC3E}">
        <p14:creationId xmlns:p14="http://schemas.microsoft.com/office/powerpoint/2010/main" val="4118437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L’idea alla base del momento teologico-biblico</a:t>
            </a:r>
            <a:endParaRPr lang="it-IT" dirty="0"/>
          </a:p>
        </p:txBody>
      </p:sp>
      <p:sp>
        <p:nvSpPr>
          <p:cNvPr id="3" name="Segnaposto contenuto 2"/>
          <p:cNvSpPr>
            <a:spLocks noGrp="1"/>
          </p:cNvSpPr>
          <p:nvPr>
            <p:ph idx="1"/>
          </p:nvPr>
        </p:nvSpPr>
        <p:spPr/>
        <p:txBody>
          <a:bodyPr>
            <a:normAutofit/>
          </a:bodyPr>
          <a:lstStyle/>
          <a:p>
            <a:pPr algn="just"/>
            <a:r>
              <a:rPr lang="it-IT" sz="2400" dirty="0"/>
              <a:t>La semplice presenza nominale e il ricorso alla categoria di “natura” (</a:t>
            </a:r>
            <a:r>
              <a:rPr lang="it-IT" sz="2400" i="1" dirty="0" err="1"/>
              <a:t>physis</a:t>
            </a:r>
            <a:r>
              <a:rPr lang="it-IT" sz="2400" dirty="0"/>
              <a:t>), riscontrabile nei testi epistolari del Nuovo Testamento, ma non altrettanto nelle Scritture ebraiche, da sola non basta a chiarire una possibile mappatura semantica di quanto soggiacente, nella ripresa della tradizione, alla “legge naturale”. </a:t>
            </a:r>
            <a:endParaRPr lang="it-IT" sz="2400" dirty="0" smtClean="0"/>
          </a:p>
          <a:p>
            <a:pPr algn="just"/>
            <a:r>
              <a:rPr lang="it-IT" sz="2400" dirty="0" smtClean="0"/>
              <a:t>Piuttosto rivela </a:t>
            </a:r>
            <a:r>
              <a:rPr lang="it-IT" sz="2400" dirty="0"/>
              <a:t>la cautela nella sovrapposizione tra il concetto greco-romano di </a:t>
            </a:r>
            <a:r>
              <a:rPr lang="it-IT" sz="2400" i="1" dirty="0" err="1"/>
              <a:t>nomos</a:t>
            </a:r>
            <a:r>
              <a:rPr lang="it-IT" sz="2400" dirty="0"/>
              <a:t> (</a:t>
            </a:r>
            <a:r>
              <a:rPr lang="it-IT" sz="2400" i="1" dirty="0" err="1"/>
              <a:t>lex</a:t>
            </a:r>
            <a:r>
              <a:rPr lang="it-IT" sz="2400" dirty="0"/>
              <a:t>) con quanto iscritto nella densa formula della Torah di Israele, ripresa in modo singolare da Gesù, e nella trattazione di Paolo relativa alla tensione tra legge ed evangelo (grazia</a:t>
            </a:r>
            <a:r>
              <a:rPr lang="it-IT" sz="2400" dirty="0" smtClean="0"/>
              <a:t>).</a:t>
            </a:r>
            <a:endParaRPr lang="it-IT" sz="2400" dirty="0"/>
          </a:p>
        </p:txBody>
      </p:sp>
    </p:spTree>
    <p:extLst>
      <p:ext uri="{BB962C8B-B14F-4D97-AF65-F5344CB8AC3E}">
        <p14:creationId xmlns:p14="http://schemas.microsoft.com/office/powerpoint/2010/main" val="6620459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3"/>
            <a:ext cx="7543801" cy="4356283"/>
          </a:xfrm>
        </p:spPr>
        <p:txBody>
          <a:bodyPr>
            <a:normAutofit/>
          </a:bodyPr>
          <a:lstStyle/>
          <a:p>
            <a:pPr algn="just"/>
            <a:r>
              <a:rPr lang="it-IT" dirty="0" smtClean="0"/>
              <a:t>Non </a:t>
            </a:r>
            <a:r>
              <a:rPr lang="it-IT" dirty="0"/>
              <a:t>sembra sufficiente registrare l’emergenza neotestamentaria del concetto in dipendenza alla filosofia coeva, affermando, in modo precipitoso, l’ingresso nel pensiero cristiano del tema stoico della “legge di natura”. </a:t>
            </a:r>
          </a:p>
          <a:p>
            <a:pPr algn="just"/>
            <a:r>
              <a:rPr lang="it-IT" dirty="0"/>
              <a:t>Né il richiamo al recupero </a:t>
            </a:r>
            <a:r>
              <a:rPr lang="it-IT" dirty="0" err="1"/>
              <a:t>gesuano</a:t>
            </a:r>
            <a:r>
              <a:rPr lang="it-IT" dirty="0"/>
              <a:t> dell’integralità della Torah declinata, già nella prima stagione della patristica, attraverso la configurazione di un nucleo etico di questa, separabile dal plesso cerimoniale e giuridico della precettistica giudaica. </a:t>
            </a:r>
          </a:p>
          <a:p>
            <a:pPr algn="just"/>
            <a:r>
              <a:rPr lang="it-IT" dirty="0"/>
              <a:t>Tale operazione risultava funzionale ad ancorare soprattutto il Decalogo, cuore normativo dell’etica del Primo Testamento, a un insegnamento di verità morali universali, a partire dalle quali, la successiva riflessione teologica</a:t>
            </a:r>
            <a:r>
              <a:rPr lang="it-IT" dirty="0" smtClean="0"/>
              <a:t>, già nella Scolastica medievale e poi nella prima età moderna, </a:t>
            </a:r>
            <a:r>
              <a:rPr lang="it-IT" dirty="0"/>
              <a:t>avrebbe sviluppato il loro nesso con la legge naturale e le sue caratteristiche formali e contenutistiche.</a:t>
            </a:r>
          </a:p>
          <a:p>
            <a:endParaRPr lang="it-IT" dirty="0"/>
          </a:p>
        </p:txBody>
      </p:sp>
    </p:spTree>
    <p:extLst>
      <p:ext uri="{BB962C8B-B14F-4D97-AF65-F5344CB8AC3E}">
        <p14:creationId xmlns:p14="http://schemas.microsoft.com/office/powerpoint/2010/main" val="1428912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4"/>
            <a:ext cx="7543801" cy="4369536"/>
          </a:xfrm>
        </p:spPr>
        <p:txBody>
          <a:bodyPr>
            <a:normAutofit/>
          </a:bodyPr>
          <a:lstStyle/>
          <a:p>
            <a:pPr algn="just"/>
            <a:r>
              <a:rPr lang="it-IT" dirty="0" smtClean="0"/>
              <a:t>Occorre inquadrare </a:t>
            </a:r>
            <a:r>
              <a:rPr lang="it-IT" dirty="0"/>
              <a:t>la </a:t>
            </a:r>
            <a:r>
              <a:rPr lang="it-IT" dirty="0" smtClean="0"/>
              <a:t>tematizzazione della </a:t>
            </a:r>
            <a:r>
              <a:rPr lang="it-IT" i="1" dirty="0" err="1"/>
              <a:t>lex</a:t>
            </a:r>
            <a:r>
              <a:rPr lang="it-IT" i="1" dirty="0"/>
              <a:t> </a:t>
            </a:r>
            <a:r>
              <a:rPr lang="it-IT" i="1" dirty="0" err="1"/>
              <a:t>naturae</a:t>
            </a:r>
            <a:r>
              <a:rPr lang="it-IT" dirty="0"/>
              <a:t> all’interno delle coordinate teologiche di fondo presenti nella Bibbia: la creazione, l’alleanza, la dimensione metaetica dell’amore a confronto con le strutture istitutive e le istanze realizzative </a:t>
            </a:r>
            <a:r>
              <a:rPr lang="it-IT" dirty="0" smtClean="0"/>
              <a:t>dell’</a:t>
            </a:r>
            <a:r>
              <a:rPr lang="it-IT" i="1" dirty="0" err="1" smtClean="0"/>
              <a:t>humanum</a:t>
            </a:r>
            <a:r>
              <a:rPr lang="it-IT" i="1" dirty="0" smtClean="0"/>
              <a:t>.</a:t>
            </a:r>
          </a:p>
          <a:p>
            <a:pPr algn="just"/>
            <a:r>
              <a:rPr lang="it-IT" dirty="0"/>
              <a:t>Questo passaggio </a:t>
            </a:r>
            <a:r>
              <a:rPr lang="it-IT" dirty="0" smtClean="0"/>
              <a:t>richiede </a:t>
            </a:r>
            <a:r>
              <a:rPr lang="it-IT" dirty="0"/>
              <a:t>di essere approfondito attraverso la ripresa </a:t>
            </a:r>
            <a:r>
              <a:rPr lang="it-IT" dirty="0" smtClean="0"/>
              <a:t>del </a:t>
            </a:r>
            <a:r>
              <a:rPr lang="it-IT" dirty="0"/>
              <a:t>senso dell’esperienza morale attestata nella rivelazione biblica, in cui far </a:t>
            </a:r>
            <a:r>
              <a:rPr lang="it-IT" dirty="0" smtClean="0"/>
              <a:t>emergere il </a:t>
            </a:r>
            <a:r>
              <a:rPr lang="it-IT" dirty="0"/>
              <a:t>nesso e la reciproca illuminazione tra l’universale umano dell’appello morale e la sua riscrittura continua all’interno di una </a:t>
            </a:r>
            <a:r>
              <a:rPr lang="it-IT" dirty="0" smtClean="0"/>
              <a:t>cultura.</a:t>
            </a:r>
          </a:p>
          <a:p>
            <a:pPr algn="just"/>
            <a:r>
              <a:rPr lang="it-IT" dirty="0" smtClean="0"/>
              <a:t>In questo senso l’universalità della ‘legge naturale’, prima </a:t>
            </a:r>
            <a:r>
              <a:rPr lang="it-IT" dirty="0"/>
              <a:t>che riconoscibile per la chiarezza normante </a:t>
            </a:r>
            <a:r>
              <a:rPr lang="it-IT" dirty="0" smtClean="0"/>
              <a:t>dei suoi </a:t>
            </a:r>
            <a:r>
              <a:rPr lang="it-IT" dirty="0"/>
              <a:t>precetti, </a:t>
            </a:r>
            <a:r>
              <a:rPr lang="it-IT" dirty="0" smtClean="0"/>
              <a:t>risulta </a:t>
            </a:r>
            <a:r>
              <a:rPr lang="it-IT" dirty="0"/>
              <a:t>inerente alle forme proprie della vita e di quanto la rendono apprezzabile e desiderabile per ciascun essere </a:t>
            </a:r>
            <a:r>
              <a:rPr lang="it-IT" dirty="0" smtClean="0"/>
              <a:t>umano.</a:t>
            </a:r>
            <a:endParaRPr lang="it-IT" dirty="0"/>
          </a:p>
        </p:txBody>
      </p:sp>
    </p:spTree>
    <p:extLst>
      <p:ext uri="{BB962C8B-B14F-4D97-AF65-F5344CB8AC3E}">
        <p14:creationId xmlns:p14="http://schemas.microsoft.com/office/powerpoint/2010/main" val="3870401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piano di lavoro</a:t>
            </a:r>
            <a:endParaRPr lang="it-IT" dirty="0"/>
          </a:p>
        </p:txBody>
      </p:sp>
      <p:sp>
        <p:nvSpPr>
          <p:cNvPr id="3" name="Segnaposto contenuto 2"/>
          <p:cNvSpPr>
            <a:spLocks noGrp="1"/>
          </p:cNvSpPr>
          <p:nvPr>
            <p:ph idx="1"/>
          </p:nvPr>
        </p:nvSpPr>
        <p:spPr>
          <a:xfrm>
            <a:off x="822959" y="1845733"/>
            <a:ext cx="7543801" cy="4064737"/>
          </a:xfrm>
        </p:spPr>
        <p:txBody>
          <a:bodyPr>
            <a:normAutofit/>
          </a:bodyPr>
          <a:lstStyle/>
          <a:p>
            <a:pPr algn="just"/>
            <a:r>
              <a:rPr lang="it-IT" sz="2400" dirty="0"/>
              <a:t>L</a:t>
            </a:r>
            <a:r>
              <a:rPr lang="it-IT" sz="2400" dirty="0" smtClean="0"/>
              <a:t>a </a:t>
            </a:r>
            <a:r>
              <a:rPr lang="it-IT" sz="2400" dirty="0"/>
              <a:t>riflessione è scandita dai tre tempi dell’attestazione biblica: le Scritture ebraiche (Torah – profeti – sapienza), i Vangeli e gli Scritti protocristiani, soprattutto di Paolo, </a:t>
            </a:r>
            <a:r>
              <a:rPr lang="it-IT" sz="2400" dirty="0" smtClean="0"/>
              <a:t>evidenziando le loro connessioni </a:t>
            </a:r>
            <a:r>
              <a:rPr lang="it-IT" sz="2400" dirty="0"/>
              <a:t>e implicazioni. </a:t>
            </a:r>
            <a:endParaRPr lang="it-IT" sz="2400" dirty="0" smtClean="0"/>
          </a:p>
          <a:p>
            <a:pPr algn="just"/>
            <a:r>
              <a:rPr lang="it-IT" sz="2400" dirty="0"/>
              <a:t>La ripresa dei testi è guidata da una duplice </a:t>
            </a:r>
            <a:r>
              <a:rPr lang="it-IT" sz="2400" dirty="0" smtClean="0"/>
              <a:t>prospettiva:</a:t>
            </a:r>
          </a:p>
          <a:p>
            <a:pPr lvl="1" algn="just"/>
            <a:r>
              <a:rPr lang="it-IT" sz="2200" dirty="0" smtClean="0"/>
              <a:t>proporre </a:t>
            </a:r>
            <a:r>
              <a:rPr lang="it-IT" sz="2200" dirty="0"/>
              <a:t>una lettura dell’esperienza morale umana emergente </a:t>
            </a:r>
            <a:r>
              <a:rPr lang="it-IT" sz="2200" dirty="0" smtClean="0"/>
              <a:t>nei testi biblici;</a:t>
            </a:r>
          </a:p>
          <a:p>
            <a:pPr lvl="1" algn="just"/>
            <a:r>
              <a:rPr lang="it-IT" sz="2200" dirty="0" smtClean="0"/>
              <a:t>operare </a:t>
            </a:r>
            <a:r>
              <a:rPr lang="it-IT" sz="2200" dirty="0"/>
              <a:t>alcuni carotaggi analitici su specifiche emergenze testuali accostate dalla tradizione teologica al concetto di “legge naturale”. </a:t>
            </a:r>
          </a:p>
        </p:txBody>
      </p:sp>
    </p:spTree>
    <p:extLst>
      <p:ext uri="{BB962C8B-B14F-4D97-AF65-F5344CB8AC3E}">
        <p14:creationId xmlns:p14="http://schemas.microsoft.com/office/powerpoint/2010/main" val="42298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Capitolo I: La </a:t>
            </a:r>
            <a:r>
              <a:rPr lang="it-IT" i="1" dirty="0" smtClean="0"/>
              <a:t>Torah </a:t>
            </a:r>
            <a:r>
              <a:rPr lang="it-IT" dirty="0" smtClean="0"/>
              <a:t>e il Decalogo</a:t>
            </a:r>
            <a:endParaRPr lang="it-IT" dirty="0"/>
          </a:p>
        </p:txBody>
      </p:sp>
      <p:sp>
        <p:nvSpPr>
          <p:cNvPr id="3" name="Segnaposto contenuto 2"/>
          <p:cNvSpPr>
            <a:spLocks noGrp="1"/>
          </p:cNvSpPr>
          <p:nvPr>
            <p:ph idx="1"/>
          </p:nvPr>
        </p:nvSpPr>
        <p:spPr/>
        <p:txBody>
          <a:bodyPr>
            <a:normAutofit/>
          </a:bodyPr>
          <a:lstStyle/>
          <a:p>
            <a:pPr algn="just"/>
            <a:r>
              <a:rPr lang="it-IT" sz="2800" dirty="0"/>
              <a:t>Nell’uso interno ai testi veterotestamentari e al loro sviluppo temporale, Torah fa riferimento all’informazione e all’insegnamento, all’istruzione e alle norme, agli incoraggiamenti e agli imperativi collegati a quanto decisivo per la vita. </a:t>
            </a:r>
            <a:endParaRPr lang="it-IT" sz="2800" dirty="0" smtClean="0"/>
          </a:p>
          <a:p>
            <a:pPr algn="just"/>
            <a:r>
              <a:rPr lang="it-IT" sz="2800" dirty="0" smtClean="0"/>
              <a:t>L’ambito </a:t>
            </a:r>
            <a:r>
              <a:rPr lang="it-IT" sz="2800" dirty="0"/>
              <a:t>referenziale proprio risulta essere quello della casa, della trasmissione generativa tra padre/madre e figlio, o della relazione pedagogica tra maestro e discepoli. </a:t>
            </a:r>
          </a:p>
        </p:txBody>
      </p:sp>
    </p:spTree>
    <p:extLst>
      <p:ext uri="{BB962C8B-B14F-4D97-AF65-F5344CB8AC3E}">
        <p14:creationId xmlns:p14="http://schemas.microsoft.com/office/powerpoint/2010/main" val="3758253030"/>
      </p:ext>
    </p:extLst>
  </p:cSld>
  <p:clrMapOvr>
    <a:masterClrMapping/>
  </p:clrMapOvr>
</p:sld>
</file>

<file path=ppt/theme/theme1.xml><?xml version="1.0" encoding="utf-8"?>
<a:theme xmlns:a="http://schemas.openxmlformats.org/drawingml/2006/main" name="Retrospettivo">
  <a:themeElements>
    <a:clrScheme name="Retrospettivo">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ttiv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ttivo">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343</TotalTime>
  <Words>4680</Words>
  <Application>Microsoft Office PowerPoint</Application>
  <PresentationFormat>Presentazione su schermo (4:3)</PresentationFormat>
  <Paragraphs>116</Paragraphs>
  <Slides>44</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44</vt:i4>
      </vt:variant>
    </vt:vector>
  </HeadingPairs>
  <TitlesOfParts>
    <vt:vector size="47" baseType="lpstr">
      <vt:lpstr>Calibri</vt:lpstr>
      <vt:lpstr>Calibri Light</vt:lpstr>
      <vt:lpstr>Retrospettivo</vt:lpstr>
      <vt:lpstr>Lex naturae: un saggio di teologia biblica  a cura di Pier Davide Guenzi</vt:lpstr>
      <vt:lpstr>Una porta di ingresso</vt:lpstr>
      <vt:lpstr>Presentazione standard di PowerPoint</vt:lpstr>
      <vt:lpstr>Un corso in tre moduli</vt:lpstr>
      <vt:lpstr>L’idea alla base del momento teologico-biblico</vt:lpstr>
      <vt:lpstr>Presentazione standard di PowerPoint</vt:lpstr>
      <vt:lpstr>Presentazione standard di PowerPoint</vt:lpstr>
      <vt:lpstr>Il piano di lavoro</vt:lpstr>
      <vt:lpstr>Capitolo I: La Torah e il Decalogo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Per approfondire</vt:lpstr>
      <vt:lpstr>La Legge e le leggi</vt:lpstr>
      <vt:lpstr>Il ‘particolarismo’ della Torah</vt:lpstr>
      <vt:lpstr>Presentazione standard di PowerPoint</vt:lpstr>
      <vt:lpstr>Narrazione e comandamento</vt:lpstr>
      <vt:lpstr>Presentazione standard di PowerPoint</vt:lpstr>
      <vt:lpstr>Presentazione standard di PowerPoint</vt:lpstr>
      <vt:lpstr>Il prologo ‘storico’ del decalogo</vt:lpstr>
      <vt:lpstr>La struttura del decalogo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Il precetto sabbatico</vt:lpstr>
      <vt:lpstr>Presentazione standard di PowerPoint</vt:lpstr>
      <vt:lpstr>Presentazione standard di PowerPoint</vt:lpstr>
      <vt:lpstr>Onorare le radici ed essere consapevoli dell’Origine</vt:lpstr>
      <vt:lpstr>Presentazione standard di PowerPoint</vt:lpstr>
      <vt:lpstr>Presentazione standard di PowerPoint</vt:lpstr>
      <vt:lpstr>Presentazione standard di PowerPoint</vt:lpstr>
      <vt:lpstr>Presentazione standard di PowerPoint</vt:lpstr>
      <vt:lpstr>Il bene di vivere  e i beni della vita</vt:lpstr>
      <vt:lpstr>Presentazione standard di PowerPoint</vt:lpstr>
      <vt:lpstr>Presentazione standard di PowerPoint</vt:lpstr>
      <vt:lpstr>Per approfondire</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Lex naturae: un saggio di teologia biblica  a cura di Pier Davide Guenzi</dc:title>
  <dc:creator>HP</dc:creator>
  <cp:lastModifiedBy>HP</cp:lastModifiedBy>
  <cp:revision>22</cp:revision>
  <dcterms:created xsi:type="dcterms:W3CDTF">2025-09-29T06:32:37Z</dcterms:created>
  <dcterms:modified xsi:type="dcterms:W3CDTF">2025-10-05T12:58:14Z</dcterms:modified>
</cp:coreProperties>
</file>