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6" r:id="rId30"/>
    <p:sldId id="285"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13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4BDF68E2-58F2-4D09-BE8B-E3BD06533059}"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10/28/2025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5719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2E2D6473-DF6D-4702-B328-E0DD40540A4E}"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10/28/2025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36796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8624D31-43A5-475A-80CF-332C9F6DCF35}"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10/28/2025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8213690"/>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28FC5F6-F338-4AE4-BB23-26385BCFC423}"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10/28/2025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113E31D-E2AB-40D1-8B51-AFA5AFEF393A}"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8251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20EBB0C4-6273-4C6E-B9BD-2EDC30F1CD52}"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10/28/2025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4537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9AB4D41-86C1-4908-B66A-0B50CEB3BF29}"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10/28/2025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7274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Content Placeholder 3"/>
          <p:cNvSpPr>
            <a:spLocks noGrp="1"/>
          </p:cNvSpPr>
          <p:nvPr>
            <p:ph sz="half" idx="2"/>
          </p:nvPr>
        </p:nvSpPr>
        <p:spPr>
          <a:xfrm>
            <a:off x="822960" y="2582334"/>
            <a:ext cx="3703320" cy="32867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Content Placeholder 5"/>
          <p:cNvSpPr>
            <a:spLocks noGrp="1"/>
          </p:cNvSpPr>
          <p:nvPr>
            <p:ph sz="quarter" idx="4"/>
          </p:nvPr>
        </p:nvSpPr>
        <p:spPr>
          <a:xfrm>
            <a:off x="4663440" y="2582334"/>
            <a:ext cx="3703320" cy="32867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E6426E2C-56C1-4E0D-A793-0088A7FDD37E}"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10/28/2025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9374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C8C39B41-D8B5-4052-B551-9B5525EAA8B6}"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10/28/2025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2363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4D94136C-8742-45B2-AF27-D93DF72833A9}"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10/28/2025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lvl1pPr>
              <a:defRPr>
                <a:solidFill>
                  <a:srgbClr val="FFFFFF"/>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9003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it-IT" smtClean="0"/>
              <a:t>Fare clic per modificare lo stile del titolo</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32ABBEA6-7C60-4B02-AE87-00D78D8422AF}"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10/28/2025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637052"/>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637052"/>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637052"/>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7056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C9CAD897-D46E-4AD2-BD9B-49DD3E640873}"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10/28/2025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59620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98624D31-43A5-475A-80CF-332C9F6DCF35}"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10/28/2025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02908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825038" y="596348"/>
            <a:ext cx="7543800" cy="3472069"/>
          </a:xfrm>
        </p:spPr>
        <p:txBody>
          <a:bodyPr>
            <a:normAutofit fontScale="90000"/>
          </a:bodyPr>
          <a:lstStyle/>
          <a:p>
            <a:r>
              <a:rPr lang="it-IT" sz="4900" i="1" dirty="0" err="1" smtClean="0"/>
              <a:t>Lex</a:t>
            </a:r>
            <a:r>
              <a:rPr lang="it-IT" sz="4900" i="1" dirty="0" smtClean="0"/>
              <a:t> </a:t>
            </a:r>
            <a:r>
              <a:rPr lang="it-IT" sz="4900" i="1" dirty="0" err="1" smtClean="0"/>
              <a:t>naturae</a:t>
            </a:r>
            <a:r>
              <a:rPr lang="it-IT" sz="4900" dirty="0" smtClean="0"/>
              <a:t>: un saggio di teologia biblica</a:t>
            </a:r>
            <a:br>
              <a:rPr lang="it-IT" sz="4900" dirty="0" smtClean="0"/>
            </a:br>
            <a:r>
              <a:rPr lang="it-IT" sz="4900" dirty="0" smtClean="0"/>
              <a:t>3. Il compimento cristologico della legge</a:t>
            </a:r>
            <a:r>
              <a:rPr lang="it-IT" sz="5400" dirty="0" smtClean="0"/>
              <a:t/>
            </a:r>
            <a:br>
              <a:rPr lang="it-IT" sz="5400" dirty="0" smtClean="0"/>
            </a:br>
            <a:r>
              <a:rPr lang="it-IT" sz="5400" dirty="0" smtClean="0"/>
              <a:t/>
            </a:r>
            <a:br>
              <a:rPr lang="it-IT" sz="5400" dirty="0" smtClean="0"/>
            </a:br>
            <a:r>
              <a:rPr lang="it-IT" sz="3600" dirty="0" smtClean="0"/>
              <a:t>a cura di Pier Davide </a:t>
            </a:r>
            <a:r>
              <a:rPr lang="it-IT" sz="3600" dirty="0" err="1" smtClean="0"/>
              <a:t>Guenzi</a:t>
            </a:r>
            <a:endParaRPr lang="it-IT" sz="3600" dirty="0"/>
          </a:p>
        </p:txBody>
      </p:sp>
      <p:sp>
        <p:nvSpPr>
          <p:cNvPr id="3" name="Sottotitolo 2"/>
          <p:cNvSpPr>
            <a:spLocks noGrp="1"/>
          </p:cNvSpPr>
          <p:nvPr>
            <p:ph type="subTitle" idx="1"/>
          </p:nvPr>
        </p:nvSpPr>
        <p:spPr>
          <a:xfrm>
            <a:off x="825038" y="4455621"/>
            <a:ext cx="7543800" cy="1680136"/>
          </a:xfrm>
        </p:spPr>
        <p:txBody>
          <a:bodyPr>
            <a:normAutofit lnSpcReduction="10000"/>
          </a:bodyPr>
          <a:lstStyle/>
          <a:p>
            <a:r>
              <a:rPr lang="it-IT" dirty="0" smtClean="0"/>
              <a:t>Corso di specializzazione </a:t>
            </a:r>
          </a:p>
          <a:p>
            <a:r>
              <a:rPr lang="it-IT" dirty="0" err="1" smtClean="0"/>
              <a:t>lex</a:t>
            </a:r>
            <a:r>
              <a:rPr lang="it-IT" dirty="0" smtClean="0"/>
              <a:t> </a:t>
            </a:r>
            <a:r>
              <a:rPr lang="it-IT" dirty="0" err="1" smtClean="0"/>
              <a:t>naturae</a:t>
            </a:r>
            <a:r>
              <a:rPr lang="it-IT" dirty="0" smtClean="0"/>
              <a:t>: Storia del concetto – teologia biblica – questioni teoriche</a:t>
            </a:r>
          </a:p>
          <a:p>
            <a:r>
              <a:rPr lang="it-IT" dirty="0" err="1" smtClean="0"/>
              <a:t>Ftis</a:t>
            </a:r>
            <a:r>
              <a:rPr lang="it-IT" dirty="0" smtClean="0"/>
              <a:t> anno accademico 2025-2026</a:t>
            </a:r>
            <a:endParaRPr lang="it-IT" dirty="0"/>
          </a:p>
        </p:txBody>
      </p:sp>
    </p:spTree>
    <p:extLst>
      <p:ext uri="{BB962C8B-B14F-4D97-AF65-F5344CB8AC3E}">
        <p14:creationId xmlns:p14="http://schemas.microsoft.com/office/powerpoint/2010/main" val="8521827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800" dirty="0"/>
              <a:t>La lista dei comandamenti richiamati da Gesù al “ricco” insiste sulla cura della prossimità, chiave di lettura della “seconda tavola” del Decalogo; sulla capacità di misurare, custodire ed esprimere il bene della vita, o, se si vuole, della persona, attraverso la fedele tutela dei beni e di quelle relazioni rilevanti per la persona, nella trama concreta della sua esistenza e nella prospettiva della comunione </a:t>
            </a:r>
            <a:r>
              <a:rPr lang="it-IT" sz="2800" dirty="0" smtClean="0"/>
              <a:t>fraterna.</a:t>
            </a:r>
          </a:p>
        </p:txBody>
      </p:sp>
    </p:spTree>
    <p:extLst>
      <p:ext uri="{BB962C8B-B14F-4D97-AF65-F5344CB8AC3E}">
        <p14:creationId xmlns:p14="http://schemas.microsoft.com/office/powerpoint/2010/main" val="2173346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800" dirty="0"/>
              <a:t>R</a:t>
            </a:r>
            <a:r>
              <a:rPr lang="it-IT" sz="2800" dirty="0" smtClean="0"/>
              <a:t>isulta </a:t>
            </a:r>
            <a:r>
              <a:rPr lang="it-IT" sz="2800" dirty="0"/>
              <a:t>significativa la posizione del comandamento che riguarda il padre e la madre all’ultimo posto tra quelli richiamati. </a:t>
            </a:r>
            <a:endParaRPr lang="it-IT" sz="2800" dirty="0" smtClean="0"/>
          </a:p>
          <a:p>
            <a:pPr algn="just"/>
            <a:r>
              <a:rPr lang="it-IT" sz="2800" dirty="0" smtClean="0"/>
              <a:t>Nella </a:t>
            </a:r>
            <a:r>
              <a:rPr lang="it-IT" sz="2800" dirty="0"/>
              <a:t>logica verso cui punta il testo, l’invito a non porre fiducia nei beni (le ricchezze) che assicurano l’esistenza, compresi come segni della benevolenza divina, della propria rettitudine morale e della qualità della propria fede, si unisce a una nuova e personale decisione di riconoscere in Gesù il punto di riferimento per accedere all’esperienza viva di quell’Unico che è il bene pieno dell’uomo. </a:t>
            </a:r>
          </a:p>
        </p:txBody>
      </p:sp>
    </p:spTree>
    <p:extLst>
      <p:ext uri="{BB962C8B-B14F-4D97-AF65-F5344CB8AC3E}">
        <p14:creationId xmlns:p14="http://schemas.microsoft.com/office/powerpoint/2010/main" val="42553583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737361"/>
            <a:ext cx="7543801" cy="4023360"/>
          </a:xfrm>
        </p:spPr>
        <p:txBody>
          <a:bodyPr>
            <a:noAutofit/>
          </a:bodyPr>
          <a:lstStyle/>
          <a:p>
            <a:pPr algn="just"/>
            <a:r>
              <a:rPr lang="it-IT" sz="2400" dirty="0" smtClean="0"/>
              <a:t>Si tratta di una </a:t>
            </a:r>
            <a:r>
              <a:rPr lang="it-IT" sz="2400" dirty="0"/>
              <a:t>decisione che mette in secondo piano quanto, “fin dalla giovinezza”, ha rappresentato la concreta mediazione della propria fedeltà alla Torah, ma con la possibilità di restare invischiato in una forma di estrinseca obbedienza, più responsiva all’autorità di quei mediatori della vita e dell’accoglienza grata dei suoi beni, i propri genitori, che legata a una esperienza personale con Colui che è buono. </a:t>
            </a:r>
          </a:p>
          <a:p>
            <a:pPr algn="just"/>
            <a:r>
              <a:rPr lang="it-IT" sz="2400" dirty="0"/>
              <a:t>In questa prospettiva quanto chiederà Gesù al “ricco”, proponendo di seguirlo, comporta una ridiscussione libera che riprende globalmente la propria esistenza puntando, attraverso la relazione con il Maestro, a una conoscenza e a un’esperienza dell’Origine di ogni bene. </a:t>
            </a:r>
          </a:p>
        </p:txBody>
      </p:sp>
    </p:spTree>
    <p:extLst>
      <p:ext uri="{BB962C8B-B14F-4D97-AF65-F5344CB8AC3E}">
        <p14:creationId xmlns:p14="http://schemas.microsoft.com/office/powerpoint/2010/main" val="10411861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737361"/>
            <a:ext cx="7543801" cy="4023360"/>
          </a:xfrm>
        </p:spPr>
        <p:txBody>
          <a:bodyPr>
            <a:noAutofit/>
          </a:bodyPr>
          <a:lstStyle/>
          <a:p>
            <a:pPr algn="just"/>
            <a:r>
              <a:rPr lang="it-IT" sz="2400" dirty="0"/>
              <a:t>Per questo Gesù, nel ricordare per ultimo l’onore riservato al padre e alla madre, «come ha suggerito l’origine divina di ogni bene e della sua stessa bontà, fa risalire quest’uomo a suo padre e sua madre. Ma il padre e la madre non ne sono l’origine. Sono piuttosto, come si dice molto correttamente, “le </a:t>
            </a:r>
            <a:r>
              <a:rPr lang="it-IT" sz="2400" i="1" dirty="0"/>
              <a:t>origini</a:t>
            </a:r>
            <a:r>
              <a:rPr lang="it-IT" sz="2400" dirty="0"/>
              <a:t>”. Per mezzo loro vengono conosciuti i comandamenti. Ma i comandamenti non provengono da loro</a:t>
            </a:r>
            <a:r>
              <a:rPr lang="it-IT" sz="2400" dirty="0" smtClean="0"/>
              <a:t>» (</a:t>
            </a:r>
            <a:r>
              <a:rPr lang="it-IT" sz="2400" cap="small" dirty="0" err="1"/>
              <a:t>Beauchamp</a:t>
            </a:r>
            <a:r>
              <a:rPr lang="it-IT" sz="2400" dirty="0"/>
              <a:t>, </a:t>
            </a:r>
            <a:r>
              <a:rPr lang="it-IT" sz="2400" i="1" dirty="0"/>
              <a:t>La legge di Dio</a:t>
            </a:r>
            <a:r>
              <a:rPr lang="it-IT" sz="2400" dirty="0"/>
              <a:t>, </a:t>
            </a:r>
            <a:r>
              <a:rPr lang="it-IT" sz="2400" dirty="0" smtClean="0"/>
              <a:t>21-22).</a:t>
            </a:r>
          </a:p>
          <a:p>
            <a:pPr algn="just"/>
            <a:r>
              <a:rPr lang="it-IT" sz="2400" dirty="0"/>
              <a:t>Con la richiesta di sequela, Gesù chiede al suo interlocutore di mettersi lucidamente di fronte al rischio di un’osservanza della Torah sino ad ora sotto la tutela dei suoi mediatori, il padre e la madre, per invitarlo a intraprendere un personale cammino di consapevole libertà e responsabilità. </a:t>
            </a:r>
          </a:p>
        </p:txBody>
      </p:sp>
    </p:spTree>
    <p:extLst>
      <p:ext uri="{BB962C8B-B14F-4D97-AF65-F5344CB8AC3E}">
        <p14:creationId xmlns:p14="http://schemas.microsoft.com/office/powerpoint/2010/main" val="38214952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800" dirty="0"/>
              <a:t>Il realismo del racconto evangelico, con il suo epilogo mancato, lascia una perspicace impressione della posta in gioco, la stessa alla base del suo inizio: poter vivere della vita nella sua pienezza e nella relazione con la sua origine buona. </a:t>
            </a:r>
            <a:endParaRPr lang="it-IT" sz="2800" dirty="0" smtClean="0"/>
          </a:p>
          <a:p>
            <a:pPr algn="just"/>
            <a:r>
              <a:rPr lang="it-IT" sz="2800" dirty="0" smtClean="0"/>
              <a:t>«</a:t>
            </a:r>
            <a:r>
              <a:rPr lang="it-IT" sz="2800" dirty="0"/>
              <a:t>Se l’uomo chiamato non risponde, la crisi rimane ingarbugliata; non sapremo mai se egli osserva i comandamenti a causa di padre e madre o a causa di Dio</a:t>
            </a:r>
            <a:r>
              <a:rPr lang="it-IT" sz="2800" dirty="0" smtClean="0"/>
              <a:t>» (</a:t>
            </a:r>
            <a:r>
              <a:rPr lang="it-IT" sz="2800" cap="small" dirty="0" err="1"/>
              <a:t>Beauchamp</a:t>
            </a:r>
            <a:r>
              <a:rPr lang="it-IT" sz="2800" dirty="0"/>
              <a:t>, </a:t>
            </a:r>
            <a:r>
              <a:rPr lang="it-IT" sz="2800" i="1" dirty="0"/>
              <a:t>La legge di Dio</a:t>
            </a:r>
            <a:r>
              <a:rPr lang="it-IT" sz="2800" dirty="0"/>
              <a:t>, </a:t>
            </a:r>
            <a:r>
              <a:rPr lang="it-IT" sz="2800" dirty="0" smtClean="0"/>
              <a:t>23).</a:t>
            </a:r>
            <a:endParaRPr lang="it-IT" sz="2800" dirty="0"/>
          </a:p>
        </p:txBody>
      </p:sp>
    </p:spTree>
    <p:extLst>
      <p:ext uri="{BB962C8B-B14F-4D97-AF65-F5344CB8AC3E}">
        <p14:creationId xmlns:p14="http://schemas.microsoft.com/office/powerpoint/2010/main" val="3428088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400" dirty="0"/>
              <a:t>Il comandamento relativo allo </a:t>
            </a:r>
            <a:r>
              <a:rPr lang="it-IT" sz="2400" i="1" dirty="0"/>
              <a:t>shabbat</a:t>
            </a:r>
            <a:r>
              <a:rPr lang="it-IT" sz="2400" dirty="0"/>
              <a:t>, omesso nella lista abbreviata suggerita da Gesù, oltre a essere collocato al cuore del Decalogo, consente di mantenere vivo il ricordo ininterrotto dell’opera di Dio, all’interno della quale comprendere il senso della condizione e dell’attività umana distesa nei tempi e nelle generazioni. </a:t>
            </a:r>
            <a:endParaRPr lang="it-IT" sz="2400" dirty="0" smtClean="0"/>
          </a:p>
          <a:p>
            <a:pPr algn="just"/>
            <a:r>
              <a:rPr lang="it-IT" sz="2400" dirty="0"/>
              <a:t>È</a:t>
            </a:r>
            <a:r>
              <a:rPr lang="it-IT" sz="2400" dirty="0" smtClean="0"/>
              <a:t> </a:t>
            </a:r>
            <a:r>
              <a:rPr lang="it-IT" sz="2400" dirty="0"/>
              <a:t>indubbio che la santificazione dello </a:t>
            </a:r>
            <a:r>
              <a:rPr lang="it-IT" sz="2400" i="1" dirty="0"/>
              <a:t>shabbat</a:t>
            </a:r>
            <a:r>
              <a:rPr lang="it-IT" sz="2400" dirty="0"/>
              <a:t> dovesse custodire l’identità di Israele, ponendo un limite rispetto alle altre culture e alle altre fedi, difendendone la sua qualità di popolo di Dio, in riferimento vitale con l’Unico Signore.</a:t>
            </a:r>
          </a:p>
        </p:txBody>
      </p:sp>
    </p:spTree>
    <p:extLst>
      <p:ext uri="{BB962C8B-B14F-4D97-AF65-F5344CB8AC3E}">
        <p14:creationId xmlns:p14="http://schemas.microsoft.com/office/powerpoint/2010/main" val="40443766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355404"/>
            <a:ext cx="7543801" cy="4023360"/>
          </a:xfrm>
        </p:spPr>
        <p:txBody>
          <a:bodyPr>
            <a:noAutofit/>
          </a:bodyPr>
          <a:lstStyle/>
          <a:p>
            <a:pPr algn="just"/>
            <a:r>
              <a:rPr lang="it-IT" sz="2400" dirty="0" smtClean="0"/>
              <a:t>«Il </a:t>
            </a:r>
            <a:r>
              <a:rPr lang="it-IT" sz="2400" dirty="0"/>
              <a:t>Decalogo mosaico […] non si lascia ricondurre ad una legge universale […]. Né richiamare il nome di YHWH, né il ricordo dell’Esodo, né soprattutto la legge dello shabbat potrebbero aver valore per tutta l’umanità. Ma questi tratti che dipendono dalla singolarità di un popolo non sono tuttavia un’appendice che, per la sua ristrettezza, indebolisca la portata del Decalogo. Al contrario, si fondano sul fatto che nessuna morale universale possa essere vissuta da un qualche essere umano estraneo ad una solidarietà di fatto con un gruppo le cui dimensioni siano adattate alla natura dell’individuo. In altri termini, nessun comandamento di Dio è praticabile in assenza di un’appartenenza e l’appartenenza all’umanità in generale non basta a colmare tale </a:t>
            </a:r>
            <a:r>
              <a:rPr lang="it-IT" sz="2400" dirty="0" smtClean="0"/>
              <a:t>esigenza» (</a:t>
            </a:r>
            <a:r>
              <a:rPr lang="it-IT" sz="2400" cap="small" dirty="0" err="1"/>
              <a:t>Beauchamp</a:t>
            </a:r>
            <a:r>
              <a:rPr lang="it-IT" sz="2400" dirty="0"/>
              <a:t>, </a:t>
            </a:r>
            <a:r>
              <a:rPr lang="it-IT" sz="2400" i="1" dirty="0"/>
              <a:t>La legge di Dio</a:t>
            </a:r>
            <a:r>
              <a:rPr lang="it-IT" sz="2400" dirty="0"/>
              <a:t>, </a:t>
            </a:r>
            <a:r>
              <a:rPr lang="it-IT" sz="2400" dirty="0" smtClean="0"/>
              <a:t>24).</a:t>
            </a:r>
            <a:endParaRPr lang="it-IT" sz="2400" dirty="0"/>
          </a:p>
        </p:txBody>
      </p:sp>
    </p:spTree>
    <p:extLst>
      <p:ext uri="{BB962C8B-B14F-4D97-AF65-F5344CB8AC3E}">
        <p14:creationId xmlns:p14="http://schemas.microsoft.com/office/powerpoint/2010/main" val="1203117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3"/>
            <a:ext cx="7543801" cy="4449049"/>
          </a:xfrm>
        </p:spPr>
        <p:txBody>
          <a:bodyPr>
            <a:normAutofit/>
          </a:bodyPr>
          <a:lstStyle/>
          <a:p>
            <a:pPr algn="just"/>
            <a:r>
              <a:rPr lang="it-IT" dirty="0"/>
              <a:t>Nella prassi di Gesù si compie come </a:t>
            </a:r>
            <a:r>
              <a:rPr lang="it-IT" i="1" dirty="0" err="1"/>
              <a:t>kairos</a:t>
            </a:r>
            <a:r>
              <a:rPr lang="it-IT" dirty="0"/>
              <a:t> quanto nella memoria cronologica settimanale di Israele era raccomandato alla scrupolosa osservanza della precettistica legislativa, </a:t>
            </a:r>
            <a:r>
              <a:rPr lang="it-IT" dirty="0" smtClean="0"/>
              <a:t>che </a:t>
            </a:r>
            <a:r>
              <a:rPr lang="it-IT" dirty="0"/>
              <a:t>ne accentuava soprattutto le disposizioni su quanto non era permesso fare, con il rischio di occultarne il senso positivo di accordare nel tempo l’opera umana a quella di Dio nel dono della creazione e della liberazione dalla </a:t>
            </a:r>
            <a:r>
              <a:rPr lang="it-IT" dirty="0" smtClean="0"/>
              <a:t>schiavitù.</a:t>
            </a:r>
          </a:p>
          <a:p>
            <a:pPr algn="just"/>
            <a:r>
              <a:rPr lang="it-IT" dirty="0"/>
              <a:t>Gesù domanda «per se stesso un’attitudine di fedeltà che i profeti di un tempo riservavano a Dio solo». La posta in gioco dello </a:t>
            </a:r>
            <a:r>
              <a:rPr lang="it-IT" i="1" dirty="0"/>
              <a:t>shabbat</a:t>
            </a:r>
            <a:r>
              <a:rPr lang="it-IT" dirty="0"/>
              <a:t> non è la sua cancellazione dall’economia del vangelo, ma la radicalizzazione dell’istanza fondamentale sottesa ad esso secondo la quale il compimento non riposa nell’atto dell’uomo, che nel tempo (</a:t>
            </a:r>
            <a:r>
              <a:rPr lang="it-IT" i="1" dirty="0" err="1"/>
              <a:t>cronos</a:t>
            </a:r>
            <a:r>
              <a:rPr lang="it-IT" dirty="0"/>
              <a:t>) ne fa memoria, ma nella viva esperienza della sua verità che si realizza (</a:t>
            </a:r>
            <a:r>
              <a:rPr lang="it-IT" i="1" dirty="0" err="1"/>
              <a:t>kairos</a:t>
            </a:r>
            <a:r>
              <a:rPr lang="it-IT" dirty="0"/>
              <a:t>) attraverso la parola e azione di Gesù.</a:t>
            </a:r>
          </a:p>
          <a:p>
            <a:endParaRPr lang="it-IT" dirty="0"/>
          </a:p>
        </p:txBody>
      </p:sp>
    </p:spTree>
    <p:extLst>
      <p:ext uri="{BB962C8B-B14F-4D97-AF65-F5344CB8AC3E}">
        <p14:creationId xmlns:p14="http://schemas.microsoft.com/office/powerpoint/2010/main" val="9104100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400" dirty="0"/>
              <a:t>Alla luce di questa prospettiva di fondo si comprende, infine, l’assenza della parola </a:t>
            </a:r>
            <a:r>
              <a:rPr lang="it-IT" sz="2400" dirty="0" err="1"/>
              <a:t>decalogica</a:t>
            </a:r>
            <a:r>
              <a:rPr lang="it-IT" sz="2400" dirty="0"/>
              <a:t> relativa al desiderio, comandamento grazie al quale le istanze etiche degli altri precetti subivano un deciso orientamento alla consistenza del cuore dell’uomo e all’intenzionalità profonda che prepara e guida l’azione buona o cattiva. </a:t>
            </a:r>
            <a:endParaRPr lang="it-IT" sz="2400" dirty="0" smtClean="0"/>
          </a:p>
          <a:p>
            <a:pPr algn="just"/>
            <a:r>
              <a:rPr lang="it-IT" sz="2400" dirty="0" smtClean="0"/>
              <a:t>La </a:t>
            </a:r>
            <a:r>
              <a:rPr lang="it-IT" sz="2400" dirty="0"/>
              <a:t>parola di Gesù aveva già in precedenza posto l’attenzione, in continuità con la figura del “cuore”, alla scaturigine della qualità buona e cattiva delle proprie azioni, con riferimento al confronto tra le argomentazioni (legalistiche e giurisprudenziali) atte ad affrancare il singolo dall’impegno stringente di un precetto della Torah. </a:t>
            </a:r>
          </a:p>
        </p:txBody>
      </p:sp>
    </p:spTree>
    <p:extLst>
      <p:ext uri="{BB962C8B-B14F-4D97-AF65-F5344CB8AC3E}">
        <p14:creationId xmlns:p14="http://schemas.microsoft.com/office/powerpoint/2010/main" val="34799203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2959" y="357808"/>
            <a:ext cx="7543800" cy="1021744"/>
          </a:xfrm>
        </p:spPr>
        <p:txBody>
          <a:bodyPr/>
          <a:lstStyle/>
          <a:p>
            <a:r>
              <a:rPr lang="it-IT" b="1" i="1" dirty="0"/>
              <a:t>2. Gesù, la Torah e la </a:t>
            </a:r>
            <a:r>
              <a:rPr lang="it-IT" b="1" i="1" dirty="0" smtClean="0"/>
              <a:t>tradizione</a:t>
            </a:r>
            <a:endParaRPr lang="it-IT" dirty="0"/>
          </a:p>
        </p:txBody>
      </p:sp>
      <p:sp>
        <p:nvSpPr>
          <p:cNvPr id="3" name="Segnaposto contenuto 2"/>
          <p:cNvSpPr>
            <a:spLocks noGrp="1"/>
          </p:cNvSpPr>
          <p:nvPr>
            <p:ph idx="1"/>
          </p:nvPr>
        </p:nvSpPr>
        <p:spPr>
          <a:xfrm>
            <a:off x="822959" y="1845734"/>
            <a:ext cx="7543801" cy="4541814"/>
          </a:xfrm>
        </p:spPr>
        <p:txBody>
          <a:bodyPr>
            <a:normAutofit/>
          </a:bodyPr>
          <a:lstStyle/>
          <a:p>
            <a:pPr algn="just"/>
            <a:r>
              <a:rPr lang="it-IT" dirty="0"/>
              <a:t>Nella predicazione di Gesù la Torah è liberata da un inquadramento riduttivo teso alla proliferazione di singoli precetti esposti e interpretati all’interno del giudaismo in una prospettiva giuridico-penale funzionale a un </a:t>
            </a:r>
            <a:r>
              <a:rPr lang="it-IT" i="1" dirty="0"/>
              <a:t>ethos</a:t>
            </a:r>
            <a:r>
              <a:rPr lang="it-IT" dirty="0"/>
              <a:t> circoscritto alla comunità di Israele: «la morale del Discorso della montagna […], diversamente dalla norma giuridica, non proibisce atti esterni, ma sottopone l’agire a ‘radicale’ reinterpretazione, come determinazione e forma della coscienza nella sua totalità (“</a:t>
            </a:r>
            <a:r>
              <a:rPr lang="it-IT" i="1" dirty="0"/>
              <a:t>cuore</a:t>
            </a:r>
            <a:r>
              <a:rPr lang="it-IT" dirty="0"/>
              <a:t>”)». </a:t>
            </a:r>
            <a:endParaRPr lang="it-IT" dirty="0" smtClean="0"/>
          </a:p>
          <a:p>
            <a:pPr algn="just"/>
            <a:r>
              <a:rPr lang="it-IT" dirty="0" smtClean="0"/>
              <a:t>La </a:t>
            </a:r>
            <a:r>
              <a:rPr lang="it-IT" dirty="0"/>
              <a:t>“legge della perfezione”, cui sono introdotti i discepoli del Vangelo, «non è altro che la ‘legge compiuta’, portata a quelle conseguenze cui solo Gesù può farci giungere, mediante il dono del suo Spirito. […] Tale legge comporta una immaginazione creativa, che richiede l’assoluta ubbidienza del soggetto, senza però che le sue forme siano predeterminabili </a:t>
            </a:r>
            <a:r>
              <a:rPr lang="it-IT" i="1" dirty="0"/>
              <a:t>a priori</a:t>
            </a:r>
            <a:r>
              <a:rPr lang="it-IT" dirty="0" smtClean="0"/>
              <a:t>» (</a:t>
            </a:r>
            <a:r>
              <a:rPr lang="it-IT" cap="small" dirty="0"/>
              <a:t>Chiodi</a:t>
            </a:r>
            <a:r>
              <a:rPr lang="it-IT" dirty="0"/>
              <a:t>, </a:t>
            </a:r>
            <a:r>
              <a:rPr lang="it-IT" i="1" dirty="0"/>
              <a:t>Teologia morale fondamentale</a:t>
            </a:r>
            <a:r>
              <a:rPr lang="it-IT" dirty="0"/>
              <a:t>, </a:t>
            </a:r>
            <a:r>
              <a:rPr lang="it-IT" dirty="0" smtClean="0"/>
              <a:t>300-301).</a:t>
            </a:r>
            <a:endParaRPr lang="it-IT" dirty="0"/>
          </a:p>
        </p:txBody>
      </p:sp>
    </p:spTree>
    <p:extLst>
      <p:ext uri="{BB962C8B-B14F-4D97-AF65-F5344CB8AC3E}">
        <p14:creationId xmlns:p14="http://schemas.microsoft.com/office/powerpoint/2010/main" val="1785301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Fede e agire morale</a:t>
            </a:r>
            <a:endParaRPr lang="it-IT" dirty="0"/>
          </a:p>
        </p:txBody>
      </p:sp>
      <p:sp>
        <p:nvSpPr>
          <p:cNvPr id="3" name="Segnaposto contenuto 2"/>
          <p:cNvSpPr>
            <a:spLocks noGrp="1"/>
          </p:cNvSpPr>
          <p:nvPr>
            <p:ph idx="1"/>
          </p:nvPr>
        </p:nvSpPr>
        <p:spPr>
          <a:xfrm>
            <a:off x="822959" y="1845734"/>
            <a:ext cx="7543801" cy="4250266"/>
          </a:xfrm>
        </p:spPr>
        <p:txBody>
          <a:bodyPr>
            <a:noAutofit/>
          </a:bodyPr>
          <a:lstStyle/>
          <a:p>
            <a:pPr algn="just"/>
            <a:r>
              <a:rPr lang="it-IT" sz="2800" dirty="0"/>
              <a:t>L</a:t>
            </a:r>
            <a:r>
              <a:rPr lang="it-IT" sz="2800" dirty="0" smtClean="0"/>
              <a:t>’agire </a:t>
            </a:r>
            <a:r>
              <a:rPr lang="it-IT" sz="2800" dirty="0"/>
              <a:t>morale «è la forma della decisione della </a:t>
            </a:r>
            <a:r>
              <a:rPr lang="it-IT" sz="2800" dirty="0" smtClean="0"/>
              <a:t>fede».</a:t>
            </a:r>
          </a:p>
          <a:p>
            <a:pPr algn="just"/>
            <a:r>
              <a:rPr lang="it-IT" sz="2800" dirty="0" smtClean="0"/>
              <a:t>Per </a:t>
            </a:r>
            <a:r>
              <a:rPr lang="it-IT" sz="2800" dirty="0"/>
              <a:t>il </a:t>
            </a:r>
            <a:r>
              <a:rPr lang="it-IT" sz="2800" dirty="0" smtClean="0"/>
              <a:t>credente rappresenta la «risposta </a:t>
            </a:r>
            <a:r>
              <a:rPr lang="it-IT" sz="2800" dirty="0"/>
              <a:t>pratica alla rivelazione storica di Dio in Gesù». </a:t>
            </a:r>
            <a:endParaRPr lang="it-IT" sz="2800" dirty="0" smtClean="0"/>
          </a:p>
          <a:p>
            <a:pPr algn="just"/>
            <a:r>
              <a:rPr lang="it-IT" sz="2800" dirty="0"/>
              <a:t>L</a:t>
            </a:r>
            <a:r>
              <a:rPr lang="it-IT" sz="2800" dirty="0" smtClean="0"/>
              <a:t>’esperienza </a:t>
            </a:r>
            <a:r>
              <a:rPr lang="it-IT" sz="2800" dirty="0"/>
              <a:t>morale cristiana «si fonda sulla singolarità dell’evento di Cristo», senza per questo eludere la comprensione dell’universalità dell’interpellanza morale alla coscienza di ogni </a:t>
            </a:r>
            <a:r>
              <a:rPr lang="it-IT" sz="2800" dirty="0" smtClean="0"/>
              <a:t>uomo (</a:t>
            </a:r>
            <a:r>
              <a:rPr lang="it-IT" sz="2800" cap="small" dirty="0"/>
              <a:t>Chiodi</a:t>
            </a:r>
            <a:r>
              <a:rPr lang="it-IT" sz="2800" dirty="0"/>
              <a:t>, </a:t>
            </a:r>
            <a:r>
              <a:rPr lang="it-IT" sz="2800" i="1" dirty="0"/>
              <a:t>Teologia morale fondamentale</a:t>
            </a:r>
            <a:r>
              <a:rPr lang="it-IT" sz="2800" dirty="0"/>
              <a:t>,</a:t>
            </a:r>
            <a:r>
              <a:rPr lang="it-IT" sz="2800" i="1" dirty="0"/>
              <a:t> </a:t>
            </a:r>
            <a:r>
              <a:rPr lang="it-IT" sz="2800" dirty="0"/>
              <a:t>272. Cfr. CTI, </a:t>
            </a:r>
            <a:r>
              <a:rPr lang="it-IT" sz="2800" i="1" dirty="0"/>
              <a:t>Alla ricerca di un’etica universale</a:t>
            </a:r>
            <a:r>
              <a:rPr lang="it-IT" sz="2800" dirty="0"/>
              <a:t>, n. </a:t>
            </a:r>
            <a:r>
              <a:rPr lang="it-IT" sz="2800" dirty="0" smtClean="0"/>
              <a:t>24).</a:t>
            </a:r>
            <a:endParaRPr lang="it-IT" sz="2800" dirty="0"/>
          </a:p>
        </p:txBody>
      </p:sp>
    </p:spTree>
    <p:extLst>
      <p:ext uri="{BB962C8B-B14F-4D97-AF65-F5344CB8AC3E}">
        <p14:creationId xmlns:p14="http://schemas.microsoft.com/office/powerpoint/2010/main" val="13588645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a:t>«Non crediate che io sia venuto ad abolire la Legge o i Profeti; non sono venuto ad abolire, ma a dare pieno compimento» </a:t>
            </a:r>
            <a:r>
              <a:rPr lang="it-IT" sz="3200" dirty="0" smtClean="0"/>
              <a:t>(Matteo 5,17</a:t>
            </a:r>
            <a:r>
              <a:rPr lang="it-IT" sz="3200" dirty="0"/>
              <a:t>)</a:t>
            </a:r>
          </a:p>
        </p:txBody>
      </p:sp>
      <p:sp>
        <p:nvSpPr>
          <p:cNvPr id="3" name="Segnaposto contenuto 2"/>
          <p:cNvSpPr>
            <a:spLocks noGrp="1"/>
          </p:cNvSpPr>
          <p:nvPr>
            <p:ph idx="1"/>
          </p:nvPr>
        </p:nvSpPr>
        <p:spPr/>
        <p:txBody>
          <a:bodyPr>
            <a:normAutofit/>
          </a:bodyPr>
          <a:lstStyle/>
          <a:p>
            <a:pPr algn="just"/>
            <a:r>
              <a:rPr lang="it-IT" sz="2400" dirty="0" smtClean="0"/>
              <a:t>L’espressione “compimento</a:t>
            </a:r>
            <a:r>
              <a:rPr lang="it-IT" sz="2400" dirty="0"/>
              <a:t>” (</a:t>
            </a:r>
            <a:r>
              <a:rPr lang="it-IT" sz="2400" i="1" dirty="0"/>
              <a:t>pleroma</a:t>
            </a:r>
            <a:r>
              <a:rPr lang="it-IT" sz="2400" dirty="0"/>
              <a:t>), non allude a un </a:t>
            </a:r>
            <a:r>
              <a:rPr lang="it-IT" sz="2400" i="1" dirty="0"/>
              <a:t>surplus</a:t>
            </a:r>
            <a:r>
              <a:rPr lang="it-IT" sz="2400" dirty="0"/>
              <a:t> normativo per completarne la difettosità, ma indica la forma integrale della Legge, comprendendone l’istanza profonda e ponendo in evidenza il senso pieno sotteso ai suoi precetti, in presenza di letture che, </a:t>
            </a:r>
            <a:r>
              <a:rPr lang="it-IT" sz="2400" i="1" dirty="0"/>
              <a:t>ex parte </a:t>
            </a:r>
            <a:r>
              <a:rPr lang="it-IT" sz="2400" i="1" dirty="0" err="1"/>
              <a:t>hominis</a:t>
            </a:r>
            <a:r>
              <a:rPr lang="it-IT" sz="2400" dirty="0"/>
              <a:t>, ne operavano “aggiustamenti” o “annacquamenti”. </a:t>
            </a:r>
            <a:endParaRPr lang="it-IT" sz="2400" dirty="0" smtClean="0"/>
          </a:p>
          <a:p>
            <a:pPr algn="just"/>
            <a:r>
              <a:rPr lang="it-IT" sz="2400" dirty="0" smtClean="0"/>
              <a:t>Non </a:t>
            </a:r>
            <a:r>
              <a:rPr lang="it-IT" sz="2400" dirty="0"/>
              <a:t>si tratta di un compimento mediante aggiunta, ma dello svelamento dell’intenzione profonda della Legge, già richiamata dai profeti, di dare forma a un’esistenza umana compiuta. </a:t>
            </a:r>
          </a:p>
        </p:txBody>
      </p:sp>
    </p:spTree>
    <p:extLst>
      <p:ext uri="{BB962C8B-B14F-4D97-AF65-F5344CB8AC3E}">
        <p14:creationId xmlns:p14="http://schemas.microsoft.com/office/powerpoint/2010/main" val="30034849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60" y="1737361"/>
            <a:ext cx="7543801" cy="4023360"/>
          </a:xfrm>
        </p:spPr>
        <p:txBody>
          <a:bodyPr>
            <a:noAutofit/>
          </a:bodyPr>
          <a:lstStyle/>
          <a:p>
            <a:pPr algn="just"/>
            <a:r>
              <a:rPr lang="it-IT" sz="2400" dirty="0"/>
              <a:t>Quanto affermato da </a:t>
            </a:r>
            <a:r>
              <a:rPr lang="it-IT" sz="2400" dirty="0" smtClean="0"/>
              <a:t>Gesù non </a:t>
            </a:r>
            <a:r>
              <a:rPr lang="it-IT" sz="2400" dirty="0"/>
              <a:t>è da comprendere solo nella forma di una migliore </a:t>
            </a:r>
            <a:r>
              <a:rPr lang="it-IT" sz="2400" dirty="0" smtClean="0"/>
              <a:t>interpretazione </a:t>
            </a:r>
            <a:r>
              <a:rPr lang="it-IT" sz="2400" dirty="0"/>
              <a:t>della legge. Il riferimento va, piuttosto, alla sua persona in cui si attua il compimento della forza operativa propria della Torah. </a:t>
            </a:r>
            <a:endParaRPr lang="it-IT" sz="2400" dirty="0" smtClean="0"/>
          </a:p>
          <a:p>
            <a:pPr algn="just"/>
            <a:r>
              <a:rPr lang="it-IT" sz="2400" dirty="0" smtClean="0"/>
              <a:t>La Torah </a:t>
            </a:r>
            <a:r>
              <a:rPr lang="it-IT" sz="2400" dirty="0"/>
              <a:t>è riportata alla sua dimensione originale, iniziale e fontale, Dio, e a quella escatologica per cui la Legge è condotta al suo termine finale e definitivo, cioè attuata fino in fondo, compiuta in </a:t>
            </a:r>
            <a:r>
              <a:rPr lang="it-IT" sz="2400" dirty="0" smtClean="0"/>
              <a:t>Gesù.</a:t>
            </a:r>
          </a:p>
          <a:p>
            <a:pPr algn="just"/>
            <a:r>
              <a:rPr lang="it-IT" sz="2400" dirty="0"/>
              <a:t>Gesù compie “la giustizia” o “la Legge e i Profeti” non solo </a:t>
            </a:r>
            <a:r>
              <a:rPr lang="it-IT" sz="2400" i="1" dirty="0"/>
              <a:t>obbedendo</a:t>
            </a:r>
            <a:r>
              <a:rPr lang="it-IT" sz="2400" dirty="0"/>
              <a:t> al piano di Dio espresso nella Torah, ma dando al piano di Dio una dimensione di </a:t>
            </a:r>
            <a:r>
              <a:rPr lang="it-IT" sz="2400" i="1" dirty="0"/>
              <a:t>pienezza</a:t>
            </a:r>
            <a:r>
              <a:rPr lang="it-IT" sz="2400" dirty="0"/>
              <a:t>» (</a:t>
            </a:r>
            <a:r>
              <a:rPr lang="it-IT" sz="2400" cap="small" dirty="0"/>
              <a:t>Grilli</a:t>
            </a:r>
            <a:r>
              <a:rPr lang="it-IT" sz="2400" dirty="0"/>
              <a:t>, </a:t>
            </a:r>
            <a:r>
              <a:rPr lang="it-IT" sz="2400" i="1" dirty="0"/>
              <a:t>Il discorso della montagna</a:t>
            </a:r>
            <a:r>
              <a:rPr lang="it-IT" sz="2400" dirty="0"/>
              <a:t>, 87</a:t>
            </a:r>
            <a:r>
              <a:rPr lang="it-IT" sz="2400" dirty="0" smtClean="0"/>
              <a:t>).</a:t>
            </a:r>
            <a:endParaRPr lang="it-IT" sz="2400" dirty="0"/>
          </a:p>
        </p:txBody>
      </p:sp>
    </p:spTree>
    <p:extLst>
      <p:ext uri="{BB962C8B-B14F-4D97-AF65-F5344CB8AC3E}">
        <p14:creationId xmlns:p14="http://schemas.microsoft.com/office/powerpoint/2010/main" val="15963503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a:t>«Se la vostra giustizia non supererà quella degli scribi e dei farisei, non entrerete nel regno dei cieli» (5,20)</a:t>
            </a:r>
          </a:p>
        </p:txBody>
      </p:sp>
      <p:sp>
        <p:nvSpPr>
          <p:cNvPr id="3" name="Segnaposto contenuto 2"/>
          <p:cNvSpPr>
            <a:spLocks noGrp="1"/>
          </p:cNvSpPr>
          <p:nvPr>
            <p:ph idx="1"/>
          </p:nvPr>
        </p:nvSpPr>
        <p:spPr>
          <a:xfrm>
            <a:off x="822960" y="2177038"/>
            <a:ext cx="7543801" cy="3481640"/>
          </a:xfrm>
        </p:spPr>
        <p:txBody>
          <a:bodyPr>
            <a:normAutofit/>
          </a:bodyPr>
          <a:lstStyle/>
          <a:p>
            <a:pPr algn="just"/>
            <a:r>
              <a:rPr lang="it-IT" sz="2800" dirty="0"/>
              <a:t>L</a:t>
            </a:r>
            <a:r>
              <a:rPr lang="it-IT" sz="2800" dirty="0" smtClean="0"/>
              <a:t>’approccio </a:t>
            </a:r>
            <a:r>
              <a:rPr lang="it-IT" sz="2800" dirty="0"/>
              <a:t>alla Torah non può essere ricondotto alla ricerca del semplice “limite inferiore” della giustizia, lo stesso segnalato dai precetti negativi, che resta ambiguo in quanto può acconsentire alla pura affermazione utilitarista del proprio diritto nei confronti di Dio o di avvantaggiamento sull’altro. Occorre ambire al senso pieno della giustizia affinché si dispieghi il suo più alto profilo operativo. </a:t>
            </a:r>
          </a:p>
        </p:txBody>
      </p:sp>
    </p:spTree>
    <p:extLst>
      <p:ext uri="{BB962C8B-B14F-4D97-AF65-F5344CB8AC3E}">
        <p14:creationId xmlns:p14="http://schemas.microsoft.com/office/powerpoint/2010/main" val="1160023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400" dirty="0"/>
              <a:t>Aprire la comprensione e la pratica della giustizia, </a:t>
            </a:r>
            <a:r>
              <a:rPr lang="it-IT" sz="2400" dirty="0" smtClean="0"/>
              <a:t>sorpassandone, per ‘abbondanza’, </a:t>
            </a:r>
            <a:r>
              <a:rPr lang="it-IT" sz="2400" dirty="0"/>
              <a:t>la lettura codificata nella tradizione re-interpretante </a:t>
            </a:r>
            <a:r>
              <a:rPr lang="it-IT" sz="2400" dirty="0" err="1"/>
              <a:t>scribale</a:t>
            </a:r>
            <a:r>
              <a:rPr lang="it-IT" sz="2400" dirty="0"/>
              <a:t> e farisaica, non significa sottrarsi alla forza della Torah in nome di una prospettiva ritenuta alternativa, accentuando in senso oppositivo l’idea per cui ciò che supera la giustizia è l’amore (</a:t>
            </a:r>
            <a:r>
              <a:rPr lang="it-IT" sz="2400" i="1" dirty="0"/>
              <a:t>agape</a:t>
            </a:r>
            <a:r>
              <a:rPr lang="it-IT" sz="2400" dirty="0" smtClean="0"/>
              <a:t>).</a:t>
            </a:r>
          </a:p>
          <a:p>
            <a:pPr algn="just"/>
            <a:r>
              <a:rPr lang="it-IT" sz="2400" dirty="0" smtClean="0"/>
              <a:t>Piuttosto </a:t>
            </a:r>
            <a:r>
              <a:rPr lang="it-IT" sz="2400" dirty="0"/>
              <a:t>invita a non soffocare la potenzialità intrinseca della Legge, ma a lasciarla esprimere attraverso una piena assunzione della superiore istanza verticale attestante la giustizia dell’amore, ritrovando in essa l’attuazione piena e unificante della volontà di Dio, che trova compimento in Gesù. </a:t>
            </a:r>
          </a:p>
        </p:txBody>
      </p:sp>
    </p:spTree>
    <p:extLst>
      <p:ext uri="{BB962C8B-B14F-4D97-AF65-F5344CB8AC3E}">
        <p14:creationId xmlns:p14="http://schemas.microsoft.com/office/powerpoint/2010/main" val="10144278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a:t>«Siate perfetti come è perfetto il Padre vostro celeste» (5, 48)</a:t>
            </a:r>
          </a:p>
        </p:txBody>
      </p:sp>
      <p:sp>
        <p:nvSpPr>
          <p:cNvPr id="3" name="Segnaposto contenuto 2"/>
          <p:cNvSpPr>
            <a:spLocks noGrp="1"/>
          </p:cNvSpPr>
          <p:nvPr>
            <p:ph idx="1"/>
          </p:nvPr>
        </p:nvSpPr>
        <p:spPr>
          <a:xfrm>
            <a:off x="822959" y="1845734"/>
            <a:ext cx="7543801" cy="4223762"/>
          </a:xfrm>
        </p:spPr>
        <p:txBody>
          <a:bodyPr>
            <a:normAutofit/>
          </a:bodyPr>
          <a:lstStyle/>
          <a:p>
            <a:pPr algn="just"/>
            <a:r>
              <a:rPr lang="it-IT" sz="2800" dirty="0"/>
              <a:t>L</a:t>
            </a:r>
            <a:r>
              <a:rPr lang="it-IT" sz="2800" dirty="0" smtClean="0"/>
              <a:t>’idea </a:t>
            </a:r>
            <a:r>
              <a:rPr lang="it-IT" sz="2800" dirty="0"/>
              <a:t>di “perfezione”, introdotta alla fine della sezione delle “antitesi” (</a:t>
            </a:r>
            <a:r>
              <a:rPr lang="it-IT" sz="2800" i="1" dirty="0"/>
              <a:t>Mt</a:t>
            </a:r>
            <a:r>
              <a:rPr lang="it-IT" sz="2800" dirty="0"/>
              <a:t> 5,48), non allude a una sorta di </a:t>
            </a:r>
            <a:r>
              <a:rPr lang="it-IT" sz="2800" dirty="0" err="1"/>
              <a:t>autosuperamento</a:t>
            </a:r>
            <a:r>
              <a:rPr lang="it-IT" sz="2800" dirty="0"/>
              <a:t> dell’uomo verso un improbabile perfezionismo morale, sempre invischiato con l’investimento di una </a:t>
            </a:r>
            <a:r>
              <a:rPr lang="it-IT" sz="2800" i="1" dirty="0"/>
              <a:t>hybris</a:t>
            </a:r>
            <a:r>
              <a:rPr lang="it-IT" sz="2800" dirty="0"/>
              <a:t> pensata come affermazione di sé. </a:t>
            </a:r>
            <a:endParaRPr lang="it-IT" sz="2800" dirty="0" smtClean="0"/>
          </a:p>
          <a:p>
            <a:pPr algn="just"/>
            <a:r>
              <a:rPr lang="it-IT" sz="2800" dirty="0" smtClean="0"/>
              <a:t>Piuttosto </a:t>
            </a:r>
            <a:r>
              <a:rPr lang="it-IT" sz="2800" dirty="0"/>
              <a:t>invita (così il greco </a:t>
            </a:r>
            <a:r>
              <a:rPr lang="it-IT" sz="2800" i="1" dirty="0" err="1"/>
              <a:t>teleioi</a:t>
            </a:r>
            <a:r>
              <a:rPr lang="it-IT" sz="2800" dirty="0"/>
              <a:t> da </a:t>
            </a:r>
            <a:r>
              <a:rPr lang="it-IT" sz="2800" i="1" dirty="0" err="1"/>
              <a:t>telos</a:t>
            </a:r>
            <a:r>
              <a:rPr lang="it-IT" sz="2800" dirty="0"/>
              <a:t>: fine, forma piena) all’integrità personale per accordarsi allo stesso dinamismo che nel Padre unisce il proprio essere e il proprio agire. </a:t>
            </a:r>
          </a:p>
        </p:txBody>
      </p:sp>
    </p:spTree>
    <p:extLst>
      <p:ext uri="{BB962C8B-B14F-4D97-AF65-F5344CB8AC3E}">
        <p14:creationId xmlns:p14="http://schemas.microsoft.com/office/powerpoint/2010/main" val="41908286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400" dirty="0"/>
              <a:t>Il richiamo alla perfezione del Padre, che rappresenta il punto di riferimento a partire dal quale Gesù decide la sua vita e che propone ai discepoli attraverso la sequela, ricorda come tale perfezione per la comunità dei credenti sia resa possibile nella perfezione di Dio a cui essi </a:t>
            </a:r>
            <a:r>
              <a:rPr lang="it-IT" sz="2400" dirty="0" smtClean="0"/>
              <a:t>partecipano. </a:t>
            </a:r>
          </a:p>
          <a:p>
            <a:pPr algn="just"/>
            <a:r>
              <a:rPr lang="it-IT" sz="2400" dirty="0" smtClean="0"/>
              <a:t>«Il </a:t>
            </a:r>
            <a:r>
              <a:rPr lang="it-IT" sz="2400" dirty="0"/>
              <a:t>discepolo può consegnarsi intero ed indiviso alla volontà di Dio poiché già prima Dio, intero e indiviso e senza fare differenze, si è rivolto agli uomini</a:t>
            </a:r>
            <a:r>
              <a:rPr lang="it-IT" sz="2400" dirty="0" smtClean="0"/>
              <a:t>» (</a:t>
            </a:r>
            <a:r>
              <a:rPr lang="it-IT" sz="2400" dirty="0"/>
              <a:t>G. </a:t>
            </a:r>
            <a:r>
              <a:rPr lang="it-IT" sz="2400" cap="small" dirty="0" err="1"/>
              <a:t>Lohfink</a:t>
            </a:r>
            <a:r>
              <a:rPr lang="it-IT" sz="2400" dirty="0"/>
              <a:t>, </a:t>
            </a:r>
            <a:r>
              <a:rPr lang="it-IT" sz="2400" i="1" dirty="0"/>
              <a:t>Per chi vale il discorso della montagna. Contributi per un’etica cristiana</a:t>
            </a:r>
            <a:r>
              <a:rPr lang="it-IT" sz="2400" dirty="0"/>
              <a:t>, </a:t>
            </a:r>
            <a:r>
              <a:rPr lang="it-IT" sz="2400" dirty="0" err="1"/>
              <a:t>Queriniana</a:t>
            </a:r>
            <a:r>
              <a:rPr lang="it-IT" sz="2400" dirty="0"/>
              <a:t>, Brescia 1990, </a:t>
            </a:r>
            <a:r>
              <a:rPr lang="it-IT" sz="2400" dirty="0" smtClean="0"/>
              <a:t>74).</a:t>
            </a:r>
            <a:endParaRPr lang="it-IT" sz="2400" dirty="0"/>
          </a:p>
        </p:txBody>
      </p:sp>
    </p:spTree>
    <p:extLst>
      <p:ext uri="{BB962C8B-B14F-4D97-AF65-F5344CB8AC3E}">
        <p14:creationId xmlns:p14="http://schemas.microsoft.com/office/powerpoint/2010/main" val="38951180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2960" y="728870"/>
            <a:ext cx="7543800" cy="1008491"/>
          </a:xfrm>
        </p:spPr>
        <p:txBody>
          <a:bodyPr>
            <a:normAutofit/>
          </a:bodyPr>
          <a:lstStyle/>
          <a:p>
            <a:r>
              <a:rPr lang="it-IT" sz="4000" dirty="0" smtClean="0"/>
              <a:t>«Fu detto… ma io vi dico»</a:t>
            </a:r>
            <a:endParaRPr lang="it-IT" sz="4000" dirty="0"/>
          </a:p>
        </p:txBody>
      </p:sp>
      <p:sp>
        <p:nvSpPr>
          <p:cNvPr id="3" name="Segnaposto contenuto 2"/>
          <p:cNvSpPr>
            <a:spLocks noGrp="1"/>
          </p:cNvSpPr>
          <p:nvPr>
            <p:ph idx="1"/>
          </p:nvPr>
        </p:nvSpPr>
        <p:spPr>
          <a:xfrm>
            <a:off x="822960" y="1737361"/>
            <a:ext cx="7543801" cy="4023360"/>
          </a:xfrm>
        </p:spPr>
        <p:txBody>
          <a:bodyPr>
            <a:noAutofit/>
          </a:bodyPr>
          <a:lstStyle/>
          <a:p>
            <a:pPr algn="just"/>
            <a:r>
              <a:rPr lang="it-IT" sz="2400" dirty="0"/>
              <a:t>In chiave esemplificativa </a:t>
            </a:r>
            <a:r>
              <a:rPr lang="it-IT" sz="2400" i="1" dirty="0"/>
              <a:t>Matteo</a:t>
            </a:r>
            <a:r>
              <a:rPr lang="it-IT" sz="2400" dirty="0"/>
              <a:t> pone sei detti “antitetici”, costruiti sulla forma testuale “fu detto agli antichi… ma io vi dico…”. </a:t>
            </a:r>
            <a:r>
              <a:rPr lang="it-IT" sz="2400" dirty="0" smtClean="0"/>
              <a:t>Questo </a:t>
            </a:r>
            <a:r>
              <a:rPr lang="it-IT" sz="2400" dirty="0"/>
              <a:t>schema è importante perché Gesù non accosta solo la sua parola a singole espressioni della Torah, ma colloca la testimonianza autorevole della propria persona a garanzia del senso buono e promettente della Legge, proclamandone l’attuazione radicale, rendendone possibile la sua realizzazione pratica e proponendola come principio di unificazione del proprio agire. </a:t>
            </a:r>
            <a:endParaRPr lang="it-IT" sz="2400" dirty="0" smtClean="0"/>
          </a:p>
          <a:p>
            <a:pPr algn="just"/>
            <a:r>
              <a:rPr lang="it-IT" sz="2400" dirty="0" smtClean="0"/>
              <a:t>Il </a:t>
            </a:r>
            <a:r>
              <a:rPr lang="it-IT" sz="2400" dirty="0"/>
              <a:t>“ma io vi dico” di Gesù intende riprendere la volontà divina alla base del dono della Torah, saldandola al suo principio, superando ogni interpretazione di essa in chiave restrittiva e aprendola al senso pieno, originario e </a:t>
            </a:r>
            <a:r>
              <a:rPr lang="it-IT" sz="2400" dirty="0" smtClean="0"/>
              <a:t>definitivo.</a:t>
            </a:r>
            <a:endParaRPr lang="it-IT" sz="2400" dirty="0"/>
          </a:p>
        </p:txBody>
      </p:sp>
    </p:spTree>
    <p:extLst>
      <p:ext uri="{BB962C8B-B14F-4D97-AF65-F5344CB8AC3E}">
        <p14:creationId xmlns:p14="http://schemas.microsoft.com/office/powerpoint/2010/main" val="1027689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6211" y="1779473"/>
            <a:ext cx="7543801" cy="4382788"/>
          </a:xfrm>
        </p:spPr>
        <p:txBody>
          <a:bodyPr>
            <a:normAutofit lnSpcReduction="10000"/>
          </a:bodyPr>
          <a:lstStyle/>
          <a:p>
            <a:pPr algn="just"/>
            <a:r>
              <a:rPr lang="it-IT" sz="2400" dirty="0"/>
              <a:t>Seguendo l’intuizione di Paul </a:t>
            </a:r>
            <a:r>
              <a:rPr lang="it-IT" sz="2400" dirty="0" err="1"/>
              <a:t>Beauchamp</a:t>
            </a:r>
            <a:r>
              <a:rPr lang="it-IT" sz="2400" dirty="0"/>
              <a:t>, possono essere suddivise in due gruppi. </a:t>
            </a:r>
            <a:endParaRPr lang="it-IT" sz="2400" dirty="0" smtClean="0"/>
          </a:p>
          <a:p>
            <a:pPr algn="just"/>
            <a:r>
              <a:rPr lang="it-IT" sz="2400" dirty="0" smtClean="0"/>
              <a:t>Un </a:t>
            </a:r>
            <a:r>
              <a:rPr lang="it-IT" sz="2400" dirty="0"/>
              <a:t>primo gruppo riprende direttamente una delle Dieci Parole, quella relativa allo spargimento del sangue (assassinio), alla limitazione dell’esercizio della sessualità (adulterio) e alla veracità della parola che impegna la persona (spergiurare e attestare il falso). Se dunque, anche in questo caso, rappresentano una riduzione numerica del Decalogo, non di meno, ne colgono le direttrici fondamentali con riferimento al bene della propria e altrui vita, alla custodia della relazione uomo-donna nella reciproca fedeltà, alla cooperazione sociale fondata sulla fiducia all’interno della comunità umana.</a:t>
            </a:r>
          </a:p>
          <a:p>
            <a:endParaRPr lang="it-IT" dirty="0"/>
          </a:p>
        </p:txBody>
      </p:sp>
    </p:spTree>
    <p:extLst>
      <p:ext uri="{BB962C8B-B14F-4D97-AF65-F5344CB8AC3E}">
        <p14:creationId xmlns:p14="http://schemas.microsoft.com/office/powerpoint/2010/main" val="40766234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752968"/>
            <a:ext cx="7543801" cy="4462301"/>
          </a:xfrm>
        </p:spPr>
        <p:txBody>
          <a:bodyPr>
            <a:noAutofit/>
          </a:bodyPr>
          <a:lstStyle/>
          <a:p>
            <a:pPr algn="just"/>
            <a:r>
              <a:rPr lang="it-IT" sz="2800" dirty="0"/>
              <a:t>Il secondo gruppo insiste soprattutto sulla revisione critica di alcune interpretazioni presenti nella </a:t>
            </a:r>
            <a:r>
              <a:rPr lang="it-IT" sz="2800" i="1" dirty="0" err="1"/>
              <a:t>halakha</a:t>
            </a:r>
            <a:r>
              <a:rPr lang="it-IT" sz="2800" dirty="0"/>
              <a:t> e nella casistica giurisprudenziale, ma riconducibili alla stessa Torah, in rapporto alla concessione del divorzio in presenza di comprovate situazioni che avrebbero compromesso l’unità coniugale; all’esercizio della giustizia punitiva secondo una misura di mitigazione del principio di vendetta; all’estensione dell’amore del prossimo quale dimensione soggiacente all’</a:t>
            </a:r>
            <a:r>
              <a:rPr lang="it-IT" sz="2800" i="1" dirty="0"/>
              <a:t>ethos</a:t>
            </a:r>
            <a:r>
              <a:rPr lang="it-IT" sz="2800" dirty="0"/>
              <a:t> etnico-cultuale all’interno della comunità di Israele. </a:t>
            </a:r>
            <a:endParaRPr lang="it-IT" sz="2800" dirty="0" smtClean="0"/>
          </a:p>
        </p:txBody>
      </p:sp>
    </p:spTree>
    <p:extLst>
      <p:ext uri="{BB962C8B-B14F-4D97-AF65-F5344CB8AC3E}">
        <p14:creationId xmlns:p14="http://schemas.microsoft.com/office/powerpoint/2010/main" val="25519278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just"/>
            <a:r>
              <a:rPr lang="it-IT" sz="2800" dirty="0"/>
              <a:t>Con stretto riferimento al Decalogo e, soprattutto, nei confronti di quelle “clausole restrittive” che ne limitavano l’applicazione, «l’attitudine di Gesù verso le sei parole è simmetrica: </a:t>
            </a:r>
            <a:r>
              <a:rPr lang="it-IT" sz="2800" i="1" dirty="0"/>
              <a:t>rafforza </a:t>
            </a:r>
            <a:r>
              <a:rPr lang="it-IT" sz="2800" dirty="0"/>
              <a:t>le tre che riprendono il decalogo; </a:t>
            </a:r>
            <a:r>
              <a:rPr lang="it-IT" sz="2800" i="1" dirty="0"/>
              <a:t>scarta</a:t>
            </a:r>
            <a:r>
              <a:rPr lang="it-IT" sz="2800" dirty="0"/>
              <a:t> le tre che lo respingono» (</a:t>
            </a:r>
            <a:r>
              <a:rPr lang="it-IT" sz="2800" cap="small" dirty="0" err="1"/>
              <a:t>Beauchamp</a:t>
            </a:r>
            <a:r>
              <a:rPr lang="it-IT" sz="2800" dirty="0"/>
              <a:t>, </a:t>
            </a:r>
            <a:r>
              <a:rPr lang="it-IT" sz="2800" i="1" dirty="0"/>
              <a:t>La legge di Dio</a:t>
            </a:r>
            <a:r>
              <a:rPr lang="it-IT" sz="2800" dirty="0"/>
              <a:t>, 123).</a:t>
            </a:r>
          </a:p>
          <a:p>
            <a:endParaRPr lang="it-IT" dirty="0"/>
          </a:p>
        </p:txBody>
      </p:sp>
    </p:spTree>
    <p:extLst>
      <p:ext uri="{BB962C8B-B14F-4D97-AF65-F5344CB8AC3E}">
        <p14:creationId xmlns:p14="http://schemas.microsoft.com/office/powerpoint/2010/main" val="4054293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Regno annunciato</a:t>
            </a:r>
            <a:endParaRPr lang="it-IT" dirty="0"/>
          </a:p>
        </p:txBody>
      </p:sp>
      <p:sp>
        <p:nvSpPr>
          <p:cNvPr id="3" name="Segnaposto contenuto 2"/>
          <p:cNvSpPr>
            <a:spLocks noGrp="1"/>
          </p:cNvSpPr>
          <p:nvPr>
            <p:ph idx="1"/>
          </p:nvPr>
        </p:nvSpPr>
        <p:spPr>
          <a:xfrm>
            <a:off x="822959" y="1845734"/>
            <a:ext cx="7543801" cy="4396040"/>
          </a:xfrm>
        </p:spPr>
        <p:txBody>
          <a:bodyPr>
            <a:normAutofit/>
          </a:bodyPr>
          <a:lstStyle/>
          <a:p>
            <a:pPr algn="just"/>
            <a:r>
              <a:rPr lang="it-IT" dirty="0"/>
              <a:t>L’esposizione dell’etica neotestamentaria trova il suo inquadramento nel disegno di fondo teso a istituire un nesso tra l’annuncio escatologico dell’irruzione del regno di Dio e l’evento Cristo in cui si rende presente e trova realizzazione in modo compiuto e definitivo la forma morale propria dell’umano</a:t>
            </a:r>
            <a:r>
              <a:rPr lang="it-IT" dirty="0" smtClean="0"/>
              <a:t>.</a:t>
            </a:r>
          </a:p>
          <a:p>
            <a:pPr algn="just"/>
            <a:r>
              <a:rPr lang="it-IT" dirty="0"/>
              <a:t>La predicazione inaugurale di Gesù, condensata nella formula sintetica e complessiva: «Il tempo è compiuto e il regno di Dio è vicino; convertitevi e credete nel Vangelo» (</a:t>
            </a:r>
            <a:r>
              <a:rPr lang="it-IT" i="1" dirty="0"/>
              <a:t>Mc</a:t>
            </a:r>
            <a:r>
              <a:rPr lang="it-IT" dirty="0"/>
              <a:t> 1,15), attesta di una conversione possibile solo all’interno di una salvezza annunciata e sperimentata come presente. </a:t>
            </a:r>
            <a:r>
              <a:rPr lang="it-IT" dirty="0" smtClean="0"/>
              <a:t>All’interno di essa, l’uomo </a:t>
            </a:r>
            <a:r>
              <a:rPr lang="it-IT" dirty="0"/>
              <a:t>comprende la propria esistenza, chiamata a realizzarsi attraverso l’agire, nell’ambito di una presenza di Dio fattasi ormai vicinissima e percepibile nella parola e nell’azione del Nazareno, attestandone insieme la reale presenza nel tempo (</a:t>
            </a:r>
            <a:r>
              <a:rPr lang="it-IT" i="1" dirty="0" err="1"/>
              <a:t>cronos</a:t>
            </a:r>
            <a:r>
              <a:rPr lang="it-IT" dirty="0"/>
              <a:t>) e il suo essere discriminante del tempo (</a:t>
            </a:r>
            <a:r>
              <a:rPr lang="it-IT" i="1" dirty="0" err="1"/>
              <a:t>kairos</a:t>
            </a:r>
            <a:r>
              <a:rPr lang="it-IT" dirty="0"/>
              <a:t>).</a:t>
            </a:r>
          </a:p>
        </p:txBody>
      </p:sp>
    </p:spTree>
    <p:extLst>
      <p:ext uri="{BB962C8B-B14F-4D97-AF65-F5344CB8AC3E}">
        <p14:creationId xmlns:p14="http://schemas.microsoft.com/office/powerpoint/2010/main" val="395189660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43340" y="1686708"/>
            <a:ext cx="7938052" cy="4023360"/>
          </a:xfrm>
        </p:spPr>
        <p:txBody>
          <a:bodyPr>
            <a:noAutofit/>
          </a:bodyPr>
          <a:lstStyle/>
          <a:p>
            <a:pPr algn="just"/>
            <a:r>
              <a:rPr lang="it-IT" sz="2400" dirty="0"/>
              <a:t>Nella prima </a:t>
            </a:r>
            <a:r>
              <a:rPr lang="it-IT" sz="2400" dirty="0" smtClean="0"/>
              <a:t>serie, </a:t>
            </a:r>
            <a:r>
              <a:rPr lang="it-IT" sz="2400" dirty="0"/>
              <a:t>la parola di Gesù attesta autorevolmente la validità permanente e il nucleo universalizzabile della Torah, indisponibile a un’interpretazione limitante dei rapporti etici in termini giuridici, e piuttosto da collocare a un livello antropologico radicale. </a:t>
            </a:r>
            <a:endParaRPr lang="it-IT" sz="2400" dirty="0" smtClean="0"/>
          </a:p>
          <a:p>
            <a:pPr algn="just"/>
            <a:r>
              <a:rPr lang="it-IT" sz="2400" dirty="0" smtClean="0"/>
              <a:t>Nella </a:t>
            </a:r>
            <a:r>
              <a:rPr lang="it-IT" sz="2400" dirty="0"/>
              <a:t>seconda serie, invece, prende le distanze da quanto recepito e trasmesso a partire dalla Torah nell’ambito giurisprudenziale di Israele. </a:t>
            </a:r>
            <a:r>
              <a:rPr lang="it-IT" sz="2400" dirty="0" smtClean="0"/>
              <a:t>Qui non </a:t>
            </a:r>
            <a:r>
              <a:rPr lang="it-IT" sz="2400" dirty="0"/>
              <a:t>ci troviamo davanti a esigenze illimitate che scaturiscono direttamente dalla legge, ma a loro interpretazioni storico-culturali offerte al popolo di Israele e aggettanti </a:t>
            </a:r>
            <a:r>
              <a:rPr lang="it-IT" sz="2400" dirty="0" smtClean="0"/>
              <a:t>verso un possibile utilizzo della </a:t>
            </a:r>
            <a:r>
              <a:rPr lang="it-IT" sz="2400" dirty="0"/>
              <a:t>giustizia in un senso che la imprigiona e l’irrigidisce nella forma unilaterale della rivendicazione del proprio diritto </a:t>
            </a:r>
            <a:r>
              <a:rPr lang="it-IT" sz="2400" dirty="0" smtClean="0"/>
              <a:t>sull’altro. </a:t>
            </a:r>
            <a:endParaRPr lang="it-IT" sz="2400" dirty="0"/>
          </a:p>
        </p:txBody>
      </p:sp>
    </p:spTree>
    <p:extLst>
      <p:ext uri="{BB962C8B-B14F-4D97-AF65-F5344CB8AC3E}">
        <p14:creationId xmlns:p14="http://schemas.microsoft.com/office/powerpoint/2010/main" val="21901516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4"/>
            <a:ext cx="7543801" cy="4422544"/>
          </a:xfrm>
        </p:spPr>
        <p:txBody>
          <a:bodyPr>
            <a:noAutofit/>
          </a:bodyPr>
          <a:lstStyle/>
          <a:p>
            <a:pPr algn="just"/>
            <a:r>
              <a:rPr lang="it-IT" sz="2200" dirty="0" smtClean="0"/>
              <a:t>Gesù </a:t>
            </a:r>
            <a:r>
              <a:rPr lang="it-IT" sz="2200" dirty="0"/>
              <a:t>denuncia l’insufficienza </a:t>
            </a:r>
            <a:r>
              <a:rPr lang="it-IT" sz="2200" dirty="0" smtClean="0"/>
              <a:t>delle interpretazioni </a:t>
            </a:r>
            <a:r>
              <a:rPr lang="it-IT" sz="2200" dirty="0"/>
              <a:t>in quanto mirano semplicemente a contenere il male, ad arginarlo in un senso sopportabile nella vita sociale. In queste antitesi Gesù si smarca dalla mentalità sovrapposta alla parola della legge e accreditata dalla tradizione. Prendendo atto di (inevitabili) situazioni negative si voleva contenerne gli effetti deteriori, ma di fatto producendo altro </a:t>
            </a:r>
            <a:r>
              <a:rPr lang="it-IT" sz="2200" dirty="0" smtClean="0"/>
              <a:t>male.</a:t>
            </a:r>
          </a:p>
          <a:p>
            <a:pPr algn="just"/>
            <a:r>
              <a:rPr lang="it-IT" sz="2200" dirty="0"/>
              <a:t>Nei confronti di queste esemplari situazioni Gesù invita alla disconnessione dalla logica del male, attraverso la scelta incondizionata del bene, lasciandone tuttavia aperti i confini di realizzazione al decisivo discernimento della coscienza personale, secondo un criterio di creatività in modo da concretizzare nelle varie situazioni l’accordo sull’intenzionalità di fondo suggerita dalla sua parola che impegna il credente. </a:t>
            </a:r>
          </a:p>
        </p:txBody>
      </p:sp>
    </p:spTree>
    <p:extLst>
      <p:ext uri="{BB962C8B-B14F-4D97-AF65-F5344CB8AC3E}">
        <p14:creationId xmlns:p14="http://schemas.microsoft.com/office/powerpoint/2010/main" val="6347875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400" dirty="0"/>
              <a:t>Gesù non apporta una variante contenutistica, ma vuole segnalare una nuova competenza e una nuova creatività dell’agire del discepolo, libero non solo nel limitare il male, ma di separarsene radicalmente, e insieme impegnato a custodire le molteplici relazioni in cui trova espressione il bene della vita. </a:t>
            </a:r>
            <a:endParaRPr lang="it-IT" sz="2400" dirty="0" smtClean="0"/>
          </a:p>
          <a:p>
            <a:pPr algn="just"/>
            <a:r>
              <a:rPr lang="it-IT" sz="2400" dirty="0" smtClean="0"/>
              <a:t>Le </a:t>
            </a:r>
            <a:r>
              <a:rPr lang="it-IT" sz="2400" dirty="0"/>
              <a:t>“antitesi” vanno allora comprese come strettamente connesse all’annuncio del Regno: non tendono alla soppressione dell’ordinamento sociale, ma, d’altra parte, non possono non avere una incidenza nella realtà sociale dei rapporti strutturati. </a:t>
            </a:r>
          </a:p>
        </p:txBody>
      </p:sp>
    </p:spTree>
    <p:extLst>
      <p:ext uri="{BB962C8B-B14F-4D97-AF65-F5344CB8AC3E}">
        <p14:creationId xmlns:p14="http://schemas.microsoft.com/office/powerpoint/2010/main" val="52018537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800" dirty="0"/>
              <a:t>In particolare la sesta “antitesi” (Mt 5, 43-48) raggiunge il cuore della legislazione ponendo lo statuto dell’amore del prossimo, ma invitando a superare una interpretazione di questa parola che abbia come controparte l’odio nei confronti di chi non entra nella definizione di prossimità: «amerai il tuo prossimo e odierai il tuo nemico». </a:t>
            </a:r>
            <a:endParaRPr lang="it-IT" sz="2800" dirty="0" smtClean="0"/>
          </a:p>
          <a:p>
            <a:pPr algn="just"/>
            <a:r>
              <a:rPr lang="it-IT" sz="2800" dirty="0"/>
              <a:t>Espressione, quest’ultima relativa al “nemico”, non rintracciabile nella Scrittura, ma da ritenere un’interpretazione diffusa del precetto veterotestamentario. </a:t>
            </a:r>
          </a:p>
        </p:txBody>
      </p:sp>
    </p:spTree>
    <p:extLst>
      <p:ext uri="{BB962C8B-B14F-4D97-AF65-F5344CB8AC3E}">
        <p14:creationId xmlns:p14="http://schemas.microsoft.com/office/powerpoint/2010/main" val="7510059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400" dirty="0"/>
              <a:t>Questa </a:t>
            </a:r>
            <a:r>
              <a:rPr lang="it-IT" sz="2400" dirty="0" smtClean="0"/>
              <a:t>interpretazione accreditata dagli interpreti della Torah </a:t>
            </a:r>
            <a:r>
              <a:rPr lang="it-IT" sz="2400" dirty="0"/>
              <a:t>induce a una forma pratica della Legge che delimita in una solidarietà chiusa (potenzialmente escludente in quanto esclusiva) un gruppo di omogenei, impegnata a riprovare giuridicamente le forme estremizzate del male (esemplificate dalle “antitesi” sull’omicidio, adulterio e falsa testimonianza), introducendo un codice applicativo delle leggi che acconsenta al compromesso con il “male necessario” (nelle “antitesi” esemplificato dal divorzio, dal giuramento e dalla legittima ritorsione nei confronti dei torti subiti), di fronte alla impossibilità di (o indisponibilità a) realizzare la forma piena del bene. </a:t>
            </a:r>
          </a:p>
        </p:txBody>
      </p:sp>
    </p:spTree>
    <p:extLst>
      <p:ext uri="{BB962C8B-B14F-4D97-AF65-F5344CB8AC3E}">
        <p14:creationId xmlns:p14="http://schemas.microsoft.com/office/powerpoint/2010/main" val="275217841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4"/>
            <a:ext cx="7543801" cy="4396040"/>
          </a:xfrm>
        </p:spPr>
        <p:txBody>
          <a:bodyPr>
            <a:noAutofit/>
          </a:bodyPr>
          <a:lstStyle/>
          <a:p>
            <a:pPr algn="just"/>
            <a:r>
              <a:rPr lang="it-IT" sz="2200" dirty="0"/>
              <a:t>Nell’ottica dell’amore incondizionato del Padre, la prospettiva che Gesù fa propria e raccomanda ai discepoli, invita alla radicale separazione dal male e a vincere il male con il bene come forma decisiva per rinnovare e rigenerare i rapporti inter-umani, per non lasciarli ristagnare in una logica oppositiva persistente secondo lo schema di amore-odio</a:t>
            </a:r>
            <a:r>
              <a:rPr lang="it-IT" sz="2200" dirty="0" smtClean="0"/>
              <a:t>.</a:t>
            </a:r>
          </a:p>
          <a:p>
            <a:pPr algn="just"/>
            <a:r>
              <a:rPr lang="it-IT" sz="2200" dirty="0"/>
              <a:t>Si tratta di assumere la forma creativa dell’amore, nel quale riconoscere l’alterità anche dentro una situazione di ostilità e inimicizia, la stessa che Gesù vivrà nell’epilogo drammatico della sua vita. Per questo il paradigma sotteso «non ha senso materiale, ma simbolico, perché non è possibile dire una volta per sempre che cosa significhi perdonare il nemico, amandolo. La parola di Gesù dice l’</a:t>
            </a:r>
            <a:r>
              <a:rPr lang="it-IT" sz="2200" dirty="0" err="1"/>
              <a:t>incondizionatezza</a:t>
            </a:r>
            <a:r>
              <a:rPr lang="it-IT" sz="2200" dirty="0"/>
              <a:t> senza predeterminarla materialmente</a:t>
            </a:r>
            <a:r>
              <a:rPr lang="it-IT" sz="2200" dirty="0" smtClean="0"/>
              <a:t>» (</a:t>
            </a:r>
            <a:r>
              <a:rPr lang="it-IT" sz="2200" cap="small" dirty="0"/>
              <a:t>Chiodi</a:t>
            </a:r>
            <a:r>
              <a:rPr lang="it-IT" sz="2200" dirty="0"/>
              <a:t>, </a:t>
            </a:r>
            <a:r>
              <a:rPr lang="it-IT" sz="2200" i="1" dirty="0"/>
              <a:t>Teologia morale fondamentale</a:t>
            </a:r>
            <a:r>
              <a:rPr lang="it-IT" sz="2200" dirty="0"/>
              <a:t>, </a:t>
            </a:r>
            <a:r>
              <a:rPr lang="it-IT" sz="2200" dirty="0" smtClean="0"/>
              <a:t>299).</a:t>
            </a:r>
            <a:endParaRPr lang="it-IT" sz="2200" dirty="0"/>
          </a:p>
        </p:txBody>
      </p:sp>
    </p:spTree>
    <p:extLst>
      <p:ext uri="{BB962C8B-B14F-4D97-AF65-F5344CB8AC3E}">
        <p14:creationId xmlns:p14="http://schemas.microsoft.com/office/powerpoint/2010/main" val="271887636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lnSpcReduction="10000"/>
          </a:bodyPr>
          <a:lstStyle/>
          <a:p>
            <a:pPr algn="just"/>
            <a:r>
              <a:rPr lang="it-IT" sz="2800" dirty="0"/>
              <a:t>In questa prospettiva è significativo un accostamento meno aforismatico al precetto levitico dell’amore del prossimo “come” se stesso (o “per se stesso”, secondo una accezione che evidenza la funzione antropologicamente costruttiva dell’imperativo per l’agente: cioè per essere più umano).</a:t>
            </a:r>
          </a:p>
          <a:p>
            <a:pPr algn="just"/>
            <a:r>
              <a:rPr lang="it-IT" sz="2800" dirty="0" err="1"/>
              <a:t>Lev</a:t>
            </a:r>
            <a:r>
              <a:rPr lang="it-IT" sz="2800" dirty="0"/>
              <a:t> 19,18: «Non vendicarti e non serbare rancore ai figli del tuo popolo. Ama il tuo prossimo come te stesso. Io sono il Signore».</a:t>
            </a:r>
          </a:p>
          <a:p>
            <a:endParaRPr lang="it-IT" dirty="0"/>
          </a:p>
        </p:txBody>
      </p:sp>
    </p:spTree>
    <p:extLst>
      <p:ext uri="{BB962C8B-B14F-4D97-AF65-F5344CB8AC3E}">
        <p14:creationId xmlns:p14="http://schemas.microsoft.com/office/powerpoint/2010/main" val="290885354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752969"/>
            <a:ext cx="7543801" cy="4023360"/>
          </a:xfrm>
        </p:spPr>
        <p:txBody>
          <a:bodyPr>
            <a:noAutofit/>
          </a:bodyPr>
          <a:lstStyle/>
          <a:p>
            <a:pPr algn="just"/>
            <a:r>
              <a:rPr lang="it-IT" sz="2400" dirty="0"/>
              <a:t>L’attenzione abituale va sulla seconda parte del versetto e sulla sua chiave teologica che invoca la presenza del </a:t>
            </a:r>
            <a:r>
              <a:rPr lang="it-IT" sz="2400" dirty="0" smtClean="0"/>
              <a:t>Signore («Io sono il Signore») </a:t>
            </a:r>
            <a:r>
              <a:rPr lang="it-IT" sz="2400" dirty="0"/>
              <a:t>dentro </a:t>
            </a:r>
            <a:r>
              <a:rPr lang="it-IT" sz="2400" dirty="0" smtClean="0"/>
              <a:t>i rapporti di amore per il </a:t>
            </a:r>
            <a:r>
              <a:rPr lang="it-IT" sz="2400" dirty="0"/>
              <a:t>prossimo (forse </a:t>
            </a:r>
            <a:r>
              <a:rPr lang="it-IT" sz="2400" dirty="0" smtClean="0"/>
              <a:t>già in questo testo c’è </a:t>
            </a:r>
            <a:r>
              <a:rPr lang="it-IT" sz="2400" dirty="0"/>
              <a:t>già un nesso implicito tra i due profili dell’unico comandamento su cui si sviluppa la riflessione di </a:t>
            </a:r>
            <a:r>
              <a:rPr lang="it-IT" sz="2400" dirty="0" smtClean="0"/>
              <a:t>Gesù nei Vangeli). </a:t>
            </a:r>
          </a:p>
          <a:p>
            <a:pPr algn="just"/>
            <a:r>
              <a:rPr lang="it-IT" sz="2400" dirty="0" smtClean="0"/>
              <a:t>È </a:t>
            </a:r>
            <a:r>
              <a:rPr lang="it-IT" sz="2400" dirty="0"/>
              <a:t>interessante che il contrario dell’amore, trova espressione nella parte ‘negativa’ del comandamento: non vendicarti non serbare rancore, con riferimento implicito alle Dieci Parole. Qui si ritrovano la radice della violenza </a:t>
            </a:r>
            <a:r>
              <a:rPr lang="it-IT" sz="2400" dirty="0" smtClean="0"/>
              <a:t>condannata </a:t>
            </a:r>
            <a:r>
              <a:rPr lang="it-IT" sz="2400" dirty="0"/>
              <a:t>dalla </a:t>
            </a:r>
            <a:r>
              <a:rPr lang="it-IT" sz="2400" dirty="0" smtClean="0"/>
              <a:t>Bibbia</a:t>
            </a:r>
            <a:r>
              <a:rPr lang="it-IT" sz="2400" dirty="0"/>
              <a:t>: quella della vendetta (fino alla forma estrema dell’assassinio) e quella dell’invidia rancorosa, stigmatizzata nell’ultima delle Dieci parole.</a:t>
            </a:r>
          </a:p>
        </p:txBody>
      </p:sp>
    </p:spTree>
    <p:extLst>
      <p:ext uri="{BB962C8B-B14F-4D97-AF65-F5344CB8AC3E}">
        <p14:creationId xmlns:p14="http://schemas.microsoft.com/office/powerpoint/2010/main" val="210168090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62609" y="1869883"/>
            <a:ext cx="7977809" cy="4023360"/>
          </a:xfrm>
        </p:spPr>
        <p:txBody>
          <a:bodyPr>
            <a:noAutofit/>
          </a:bodyPr>
          <a:lstStyle/>
          <a:p>
            <a:pPr algn="just"/>
            <a:r>
              <a:rPr lang="it-IT" sz="2400" dirty="0" smtClean="0"/>
              <a:t>Nel </a:t>
            </a:r>
            <a:r>
              <a:rPr lang="it-IT" sz="2400" dirty="0"/>
              <a:t>testo del </a:t>
            </a:r>
            <a:r>
              <a:rPr lang="it-IT" sz="2400" dirty="0" smtClean="0"/>
              <a:t>Levitico (19,18) l’amore </a:t>
            </a:r>
            <a:r>
              <a:rPr lang="it-IT" sz="2400" dirty="0"/>
              <a:t>è posto in una situazione di prossimità intesa come appartenenza allo stesso popolo. </a:t>
            </a:r>
            <a:endParaRPr lang="it-IT" sz="2400" dirty="0" smtClean="0"/>
          </a:p>
          <a:p>
            <a:pPr algn="just"/>
            <a:r>
              <a:rPr lang="it-IT" sz="2400" dirty="0" smtClean="0"/>
              <a:t>Il </a:t>
            </a:r>
            <a:r>
              <a:rPr lang="it-IT" sz="2400" dirty="0"/>
              <a:t>comandamento dell’amore, </a:t>
            </a:r>
            <a:r>
              <a:rPr lang="it-IT" sz="2400" dirty="0" smtClean="0"/>
              <a:t>tuttavia, </a:t>
            </a:r>
            <a:r>
              <a:rPr lang="it-IT" sz="2400" dirty="0"/>
              <a:t>funziona aprendo questa prossimità etnico-confessionale, da intendere non esplicitamente in chiave geo-politico-religiosa, </a:t>
            </a:r>
            <a:r>
              <a:rPr lang="it-IT" sz="2400" dirty="0" smtClean="0"/>
              <a:t>almeno per quella </a:t>
            </a:r>
            <a:r>
              <a:rPr lang="it-IT" sz="2400" dirty="0"/>
              <a:t>– pur difficile da determinare con precisione – estensione dell’amore (e dunque anche </a:t>
            </a:r>
            <a:r>
              <a:rPr lang="it-IT" sz="2400" dirty="0" smtClean="0"/>
              <a:t>del superamento del </a:t>
            </a:r>
            <a:r>
              <a:rPr lang="it-IT" sz="2400" dirty="0"/>
              <a:t>meccanismo vendetta e ritorsione) anche nei confronti dello ‘straniero dimorante</a:t>
            </a:r>
            <a:r>
              <a:rPr lang="it-IT" sz="2400" dirty="0" smtClean="0"/>
              <a:t>’ (</a:t>
            </a:r>
            <a:r>
              <a:rPr lang="it-IT" sz="2400" dirty="0" err="1" smtClean="0"/>
              <a:t>Lev</a:t>
            </a:r>
            <a:r>
              <a:rPr lang="it-IT" sz="2400" dirty="0" smtClean="0"/>
              <a:t> 19,33-34: «tu l’amerai come te stesso»), </a:t>
            </a:r>
            <a:r>
              <a:rPr lang="it-IT" sz="2400" dirty="0"/>
              <a:t>già oggetto di attenzione nel cuore del precetto </a:t>
            </a:r>
            <a:r>
              <a:rPr lang="it-IT" sz="2400" dirty="0" smtClean="0"/>
              <a:t>sabbatico del Decalogo </a:t>
            </a:r>
            <a:r>
              <a:rPr lang="it-IT" sz="2400" dirty="0"/>
              <a:t>e qui interpretato come non rendere invisibile e indifferente l’altro differente che abita presso di te.</a:t>
            </a:r>
          </a:p>
        </p:txBody>
      </p:sp>
    </p:spTree>
    <p:extLst>
      <p:ext uri="{BB962C8B-B14F-4D97-AF65-F5344CB8AC3E}">
        <p14:creationId xmlns:p14="http://schemas.microsoft.com/office/powerpoint/2010/main" val="332272353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400" dirty="0"/>
              <a:t>Nella prospettiva teologica morale i passaggi delle antitesi </a:t>
            </a:r>
            <a:r>
              <a:rPr lang="it-IT" sz="2400" dirty="0" err="1"/>
              <a:t>matteane</a:t>
            </a:r>
            <a:r>
              <a:rPr lang="it-IT" sz="2400" dirty="0"/>
              <a:t> in cui si smaschera la radice profonda della violenza ‘omicida’ il disprezzo dell’altro (I), si ‘disconnette’ la logica ritorsiva (V) e si riconosce al massimo grado (il ‘nemico’) la  prossimità (VI) sono state oggetto di una riflessione tendente a definire l’applicabilità (in ragione delle possibilità) e l’eventuale deroga (in ragione di un’urgenza rispetto alla propria vita nei confronti dell’altrui e delle ragioni della collettività superiori a quelle dell’individuo). La stessa distinzione tra ‘consigli’ e ‘precetti’ è entrata nel governo della violenza (soprattutto quella che ciascuno scopre presso di sé).</a:t>
            </a:r>
          </a:p>
        </p:txBody>
      </p:sp>
    </p:spTree>
    <p:extLst>
      <p:ext uri="{BB962C8B-B14F-4D97-AF65-F5344CB8AC3E}">
        <p14:creationId xmlns:p14="http://schemas.microsoft.com/office/powerpoint/2010/main" val="11899882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4"/>
            <a:ext cx="7543801" cy="4250266"/>
          </a:xfrm>
        </p:spPr>
        <p:txBody>
          <a:bodyPr>
            <a:normAutofit/>
          </a:bodyPr>
          <a:lstStyle/>
          <a:p>
            <a:pPr algn="just"/>
            <a:r>
              <a:rPr lang="it-IT" sz="2400" dirty="0"/>
              <a:t>Il </a:t>
            </a:r>
            <a:r>
              <a:rPr lang="it-IT" sz="2400" i="1" dirty="0" err="1"/>
              <a:t>kairos</a:t>
            </a:r>
            <a:r>
              <a:rPr lang="it-IT" sz="2400" i="1" dirty="0"/>
              <a:t> </a:t>
            </a:r>
            <a:r>
              <a:rPr lang="it-IT" sz="2400" dirty="0"/>
              <a:t>tiene insieme la forza creativa del Dio che ha da venire con il presente del Dio che è già definitivamente all’opera per la salvezza dell’uomo. </a:t>
            </a:r>
            <a:endParaRPr lang="it-IT" sz="2400" dirty="0" smtClean="0"/>
          </a:p>
          <a:p>
            <a:pPr algn="just"/>
            <a:r>
              <a:rPr lang="it-IT" sz="2400" dirty="0" smtClean="0"/>
              <a:t>In </a:t>
            </a:r>
            <a:r>
              <a:rPr lang="it-IT" sz="2400" dirty="0"/>
              <a:t>questa prospettiva si coglie lo spunto sintetico proposto da Maurizio Chiodi: «la singolarità dell’evento cristologico – incluso l’insegnamento del maestro – è l’annuncio che interpella la libertà dischiudendole il tempo del compimento. La decisione dell’uomo appartiene a questo tempo in quanto essa è inclusa nel darsi dell’iniziativa divina, come la risposta personale alla grazia che salva, diventando costitutiva del suo attuarsi</a:t>
            </a:r>
            <a:r>
              <a:rPr lang="it-IT" sz="2400" dirty="0" smtClean="0"/>
              <a:t>» (</a:t>
            </a:r>
            <a:r>
              <a:rPr lang="it-IT" sz="2400" cap="small" dirty="0"/>
              <a:t>Chiodi</a:t>
            </a:r>
            <a:r>
              <a:rPr lang="it-IT" sz="2400" dirty="0"/>
              <a:t>, </a:t>
            </a:r>
            <a:r>
              <a:rPr lang="it-IT" sz="2400" i="1" dirty="0"/>
              <a:t>Teologia morale fondamentale</a:t>
            </a:r>
            <a:r>
              <a:rPr lang="it-IT" sz="2400" dirty="0"/>
              <a:t>,</a:t>
            </a:r>
            <a:r>
              <a:rPr lang="it-IT" sz="2400" i="1" dirty="0"/>
              <a:t> </a:t>
            </a:r>
            <a:r>
              <a:rPr lang="it-IT" sz="2400" dirty="0" smtClean="0"/>
              <a:t>548).</a:t>
            </a:r>
            <a:endParaRPr lang="it-IT" sz="2400" dirty="0"/>
          </a:p>
        </p:txBody>
      </p:sp>
    </p:spTree>
    <p:extLst>
      <p:ext uri="{BB962C8B-B14F-4D97-AF65-F5344CB8AC3E}">
        <p14:creationId xmlns:p14="http://schemas.microsoft.com/office/powerpoint/2010/main" val="224434191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09708" y="1713213"/>
            <a:ext cx="7543801" cy="4023360"/>
          </a:xfrm>
        </p:spPr>
        <p:txBody>
          <a:bodyPr>
            <a:noAutofit/>
          </a:bodyPr>
          <a:lstStyle/>
          <a:p>
            <a:pPr algn="just"/>
            <a:r>
              <a:rPr lang="it-IT" sz="2200" dirty="0"/>
              <a:t>L’affermazione evangelica è rimasta invischiata dentro una comprensione della legge in cui è venuta ad elaborarsi una casistica spaziante da ‘eccezioni legittime’, </a:t>
            </a:r>
            <a:r>
              <a:rPr lang="it-IT" sz="2200" dirty="0" smtClean="0"/>
              <a:t>‘problemi </a:t>
            </a:r>
            <a:r>
              <a:rPr lang="it-IT" sz="2200" dirty="0"/>
              <a:t>di </a:t>
            </a:r>
            <a:r>
              <a:rPr lang="it-IT" sz="2200" dirty="0" smtClean="0"/>
              <a:t>validità’ </a:t>
            </a:r>
            <a:r>
              <a:rPr lang="it-IT" sz="2200" dirty="0"/>
              <a:t>e a una </a:t>
            </a:r>
            <a:r>
              <a:rPr lang="it-IT" sz="2200" dirty="0" smtClean="0"/>
              <a:t>‘gerarchizzazione </a:t>
            </a:r>
            <a:r>
              <a:rPr lang="it-IT" sz="2200" dirty="0"/>
              <a:t>dei </a:t>
            </a:r>
            <a:r>
              <a:rPr lang="it-IT" sz="2200" dirty="0" smtClean="0"/>
              <a:t>doveri’ </a:t>
            </a:r>
            <a:r>
              <a:rPr lang="it-IT" sz="2200" dirty="0"/>
              <a:t>(cui è risultato soggetto lo stesso principio agapico). </a:t>
            </a:r>
            <a:endParaRPr lang="it-IT" sz="2200" dirty="0" smtClean="0"/>
          </a:p>
          <a:p>
            <a:pPr algn="just"/>
            <a:r>
              <a:rPr lang="it-IT" sz="2200" dirty="0" smtClean="0"/>
              <a:t>In </a:t>
            </a:r>
            <a:r>
              <a:rPr lang="it-IT" sz="2200" dirty="0"/>
              <a:t>sostanza </a:t>
            </a:r>
            <a:r>
              <a:rPr lang="it-IT" sz="2200" dirty="0" smtClean="0"/>
              <a:t>si è determinata una </a:t>
            </a:r>
            <a:r>
              <a:rPr lang="it-IT" sz="2200" dirty="0"/>
              <a:t>modalità </a:t>
            </a:r>
            <a:r>
              <a:rPr lang="it-IT" sz="2200" dirty="0" smtClean="0"/>
              <a:t>di comprensione adeguandosi </a:t>
            </a:r>
            <a:r>
              <a:rPr lang="it-IT" sz="2200" dirty="0"/>
              <a:t>a una loro interpretazione che va nella stessa direzione di </a:t>
            </a:r>
            <a:r>
              <a:rPr lang="it-IT" sz="2200" dirty="0" smtClean="0"/>
              <a:t>quello </a:t>
            </a:r>
            <a:r>
              <a:rPr lang="it-IT" sz="2200" dirty="0"/>
              <a:t>che la parola evangelica intendeva stigmatizzare. </a:t>
            </a:r>
            <a:endParaRPr lang="it-IT" sz="2200" dirty="0" smtClean="0"/>
          </a:p>
          <a:p>
            <a:pPr algn="just"/>
            <a:r>
              <a:rPr lang="it-IT" sz="2200" dirty="0" smtClean="0"/>
              <a:t>Il </a:t>
            </a:r>
            <a:r>
              <a:rPr lang="it-IT" sz="2200" dirty="0"/>
              <a:t>carattere proprio di esse, piuttosto, sia che le si interpreti come norme escatologico-profetiche, norme aperte o di direttrici di senso, resta quello «di far percepire al discepolo la distanza tra ciò che è e ciò che dovrebbe essere, spingendolo a vivere in un atteggiamento di permanente conversione» </a:t>
            </a:r>
            <a:r>
              <a:rPr lang="it-IT" sz="2200" dirty="0" smtClean="0"/>
              <a:t> (G. Piana).</a:t>
            </a:r>
            <a:endParaRPr lang="it-IT" sz="2200" dirty="0"/>
          </a:p>
        </p:txBody>
      </p:sp>
    </p:spTree>
    <p:extLst>
      <p:ext uri="{BB962C8B-B14F-4D97-AF65-F5344CB8AC3E}">
        <p14:creationId xmlns:p14="http://schemas.microsoft.com/office/powerpoint/2010/main" val="367784659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6211" y="1832481"/>
            <a:ext cx="7543801" cy="4475553"/>
          </a:xfrm>
        </p:spPr>
        <p:txBody>
          <a:bodyPr>
            <a:normAutofit lnSpcReduction="10000"/>
          </a:bodyPr>
          <a:lstStyle/>
          <a:p>
            <a:pPr algn="just"/>
            <a:r>
              <a:rPr lang="it-IT" sz="2400" dirty="0" smtClean="0"/>
              <a:t>Certamente, </a:t>
            </a:r>
            <a:r>
              <a:rPr lang="it-IT" sz="2400" dirty="0"/>
              <a:t>resta </a:t>
            </a:r>
            <a:r>
              <a:rPr lang="it-IT" sz="2400" dirty="0" smtClean="0"/>
              <a:t>aperto </a:t>
            </a:r>
            <a:r>
              <a:rPr lang="it-IT" sz="2400" dirty="0"/>
              <a:t>il problema della necessità delle mediazioni, per affrontare, anche attraverso lo strumento della </a:t>
            </a:r>
            <a:r>
              <a:rPr lang="it-IT" sz="2400" dirty="0" smtClean="0"/>
              <a:t>norma le conflittualità sociali, </a:t>
            </a:r>
            <a:r>
              <a:rPr lang="it-IT" sz="2400" dirty="0"/>
              <a:t>ma </a:t>
            </a:r>
            <a:r>
              <a:rPr lang="it-IT" sz="2400" dirty="0" smtClean="0"/>
              <a:t>occorre prestare attenzione alla modalità </a:t>
            </a:r>
            <a:r>
              <a:rPr lang="it-IT" sz="2400" dirty="0"/>
              <a:t>e a</a:t>
            </a:r>
            <a:r>
              <a:rPr lang="it-IT" sz="2400" dirty="0" smtClean="0"/>
              <a:t>lla </a:t>
            </a:r>
            <a:r>
              <a:rPr lang="it-IT" sz="2400" dirty="0"/>
              <a:t>qualità </a:t>
            </a:r>
            <a:r>
              <a:rPr lang="it-IT" sz="2400" dirty="0" smtClean="0"/>
              <a:t>di tali mediazioni per </a:t>
            </a:r>
            <a:r>
              <a:rPr lang="it-IT" sz="2400" dirty="0"/>
              <a:t>evidenziare non una cesura (una deroga, una sospensione) rispetto alla parola di Gesù, bensì un livello di continuità e di coerenza</a:t>
            </a:r>
            <a:r>
              <a:rPr lang="it-IT" sz="2400" dirty="0" smtClean="0"/>
              <a:t>.</a:t>
            </a:r>
          </a:p>
          <a:p>
            <a:pPr algn="just"/>
            <a:r>
              <a:rPr lang="it-IT" sz="2400" dirty="0"/>
              <a:t>Ciò non esclude che le singole indicazioni possano ispirare un ordinamento sociale e giuridico o, soprattutto, rappresentare permanenti criteri di discernimento che, comunque, devono essere posti a confronto con la dimensione storico-esistenziale al cui interno il credente è chiamato a esprimere il proprio agire, dandone forma concreta.</a:t>
            </a:r>
            <a:endParaRPr lang="it-IT" sz="2400" dirty="0" smtClean="0"/>
          </a:p>
          <a:p>
            <a:endParaRPr lang="it-IT" dirty="0"/>
          </a:p>
        </p:txBody>
      </p:sp>
    </p:spTree>
    <p:extLst>
      <p:ext uri="{BB962C8B-B14F-4D97-AF65-F5344CB8AC3E}">
        <p14:creationId xmlns:p14="http://schemas.microsoft.com/office/powerpoint/2010/main" val="293425828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3"/>
            <a:ext cx="7543801" cy="4316527"/>
          </a:xfrm>
        </p:spPr>
        <p:txBody>
          <a:bodyPr>
            <a:noAutofit/>
          </a:bodyPr>
          <a:lstStyle/>
          <a:p>
            <a:pPr algn="just"/>
            <a:r>
              <a:rPr lang="it-IT" sz="2400" dirty="0"/>
              <a:t>Le parole di </a:t>
            </a:r>
            <a:r>
              <a:rPr lang="it-IT" sz="2400" dirty="0" smtClean="0"/>
              <a:t>Gesù, </a:t>
            </a:r>
            <a:r>
              <a:rPr lang="it-IT" sz="2400" dirty="0"/>
              <a:t>pertanto, non sono traducibili, in modo restrittivo, nella forma categoriale di leggi. </a:t>
            </a:r>
            <a:r>
              <a:rPr lang="it-IT" sz="2400" dirty="0" smtClean="0"/>
              <a:t>Piuttosto ispirano </a:t>
            </a:r>
            <a:r>
              <a:rPr lang="it-IT" sz="2400" dirty="0"/>
              <a:t>azioni in grado di rigenerare la qualità del legame umano, oltre le codificazioni di un ordinamento giuridico strutturato, del quale, tuttavia, non si intende mettere in discussione la necessità e l’importanza per la vita civile. </a:t>
            </a:r>
            <a:endParaRPr lang="it-IT" sz="2400" dirty="0" smtClean="0"/>
          </a:p>
          <a:p>
            <a:pPr algn="just"/>
            <a:r>
              <a:rPr lang="it-IT" sz="2400" dirty="0" smtClean="0"/>
              <a:t>L’</a:t>
            </a:r>
            <a:r>
              <a:rPr lang="it-IT" sz="2400" i="1" dirty="0" smtClean="0"/>
              <a:t>ethos</a:t>
            </a:r>
            <a:r>
              <a:rPr lang="it-IT" sz="2400" dirty="0" smtClean="0"/>
              <a:t> </a:t>
            </a:r>
            <a:r>
              <a:rPr lang="it-IT" sz="2400" dirty="0"/>
              <a:t>cristiano riceve una configurazione aperta che invita ad andare continuamente alla radice del proprio agire e «comporta una immaginazione creativa, che richiede l’assoluta ubbidienza del soggetto, senza che però le sue forme siano predeterminabili </a:t>
            </a:r>
            <a:r>
              <a:rPr lang="it-IT" sz="2400" i="1" dirty="0"/>
              <a:t>a priori</a:t>
            </a:r>
            <a:r>
              <a:rPr lang="it-IT" sz="2400" dirty="0" smtClean="0"/>
              <a:t>» (</a:t>
            </a:r>
            <a:r>
              <a:rPr lang="it-IT" sz="2400" cap="small" dirty="0"/>
              <a:t>Chiodi</a:t>
            </a:r>
            <a:r>
              <a:rPr lang="it-IT" sz="2400" dirty="0"/>
              <a:t>, </a:t>
            </a:r>
            <a:r>
              <a:rPr lang="it-IT" sz="2400" i="1" dirty="0"/>
              <a:t>Teologia morale fondamentale</a:t>
            </a:r>
            <a:r>
              <a:rPr lang="it-IT" sz="2400" dirty="0"/>
              <a:t>, </a:t>
            </a:r>
            <a:r>
              <a:rPr lang="it-IT" sz="2400" dirty="0" smtClean="0"/>
              <a:t>301).</a:t>
            </a:r>
            <a:endParaRPr lang="it-IT" sz="2400" dirty="0"/>
          </a:p>
        </p:txBody>
      </p:sp>
    </p:spTree>
    <p:extLst>
      <p:ext uri="{BB962C8B-B14F-4D97-AF65-F5344CB8AC3E}">
        <p14:creationId xmlns:p14="http://schemas.microsoft.com/office/powerpoint/2010/main" val="35127150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i="1" dirty="0"/>
              <a:t>1. Gesù riprende </a:t>
            </a:r>
            <a:r>
              <a:rPr lang="it-IT" b="1" i="1" dirty="0" smtClean="0"/>
              <a:t/>
            </a:r>
            <a:br>
              <a:rPr lang="it-IT" b="1" i="1" dirty="0" smtClean="0"/>
            </a:br>
            <a:r>
              <a:rPr lang="it-IT" b="1" i="1" dirty="0" smtClean="0"/>
              <a:t>e </a:t>
            </a:r>
            <a:r>
              <a:rPr lang="it-IT" b="1" i="1" dirty="0"/>
              <a:t>compie il Decalogo</a:t>
            </a:r>
            <a:endParaRPr lang="it-IT" dirty="0"/>
          </a:p>
        </p:txBody>
      </p:sp>
      <p:sp>
        <p:nvSpPr>
          <p:cNvPr id="3" name="Segnaposto contenuto 2"/>
          <p:cNvSpPr>
            <a:spLocks noGrp="1"/>
          </p:cNvSpPr>
          <p:nvPr>
            <p:ph idx="1"/>
          </p:nvPr>
        </p:nvSpPr>
        <p:spPr>
          <a:xfrm>
            <a:off x="822960" y="2256552"/>
            <a:ext cx="7543801" cy="2951553"/>
          </a:xfrm>
        </p:spPr>
        <p:txBody>
          <a:bodyPr>
            <a:normAutofit/>
          </a:bodyPr>
          <a:lstStyle/>
          <a:p>
            <a:pPr algn="just"/>
            <a:r>
              <a:rPr lang="it-IT" sz="2800" dirty="0"/>
              <a:t>In merito al </a:t>
            </a:r>
            <a:r>
              <a:rPr lang="it-IT" sz="2800" dirty="0" smtClean="0"/>
              <a:t>tema della ‘legge naturale’, </a:t>
            </a:r>
            <a:r>
              <a:rPr lang="it-IT" sz="2800" dirty="0"/>
              <a:t>un elemento di sicuro interesse è la ripresa (esplicita) nelle narrazioni evangeliche del Decalogo da parte di Gesù, particolarmente nell’episodio del dialogo con il (giovane) “ricco” (cfr. Mc 10,17-22 e paralleli). </a:t>
            </a:r>
          </a:p>
        </p:txBody>
      </p:sp>
    </p:spTree>
    <p:extLst>
      <p:ext uri="{BB962C8B-B14F-4D97-AF65-F5344CB8AC3E}">
        <p14:creationId xmlns:p14="http://schemas.microsoft.com/office/powerpoint/2010/main" val="10747763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contenuto 6"/>
          <p:cNvSpPr>
            <a:spLocks noGrp="1"/>
          </p:cNvSpPr>
          <p:nvPr>
            <p:ph idx="1"/>
          </p:nvPr>
        </p:nvSpPr>
        <p:spPr>
          <a:xfrm>
            <a:off x="849463" y="1090360"/>
            <a:ext cx="7543801" cy="4912875"/>
          </a:xfrm>
        </p:spPr>
        <p:txBody>
          <a:bodyPr>
            <a:normAutofit/>
          </a:bodyPr>
          <a:lstStyle/>
          <a:p>
            <a:pPr algn="just"/>
            <a:r>
              <a:rPr lang="it-IT" sz="2400" dirty="0"/>
              <a:t>Mc 10, 17-22 Mentre andava per la strada, un tale gli corse incontro e, gettandosi in ginocchio davanti a lui, gli domandò: "Maestro buono, che cosa devo fare per avere in eredità la vita eterna?". 18Gesù gli disse: "Perché mi chiami buono? Nessuno è buono, se non Dio solo. 19Tu conosci i comandamenti: Non uccidere, non commettere adulterio, non rubare, non testimoniare il falso, non frodare, onora tuo padre e tua madre". 20Egli allora gli disse: "Maestro, tutte queste cose le ho osservate fin dalla mia giovinezza". 21Allora Gesù fissò lo sguardo su di lui, lo amò e gli disse: "Una cosa sola ti manca: va', vendi quello che hai e dallo ai poveri, e avrai un tesoro in cielo; e vieni! Seguimi!". 22Ma a queste parole egli si fece scuro in volto e se ne andò rattristato; possedeva infatti molti beni.</a:t>
            </a:r>
          </a:p>
          <a:p>
            <a:endParaRPr lang="it-IT" dirty="0"/>
          </a:p>
        </p:txBody>
      </p:sp>
    </p:spTree>
    <p:extLst>
      <p:ext uri="{BB962C8B-B14F-4D97-AF65-F5344CB8AC3E}">
        <p14:creationId xmlns:p14="http://schemas.microsoft.com/office/powerpoint/2010/main" val="30465847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800" dirty="0"/>
              <a:t>L</a:t>
            </a:r>
            <a:r>
              <a:rPr lang="it-IT" sz="2800" dirty="0" smtClean="0"/>
              <a:t>’affermazione </a:t>
            </a:r>
            <a:r>
              <a:rPr lang="it-IT" sz="2800" dirty="0"/>
              <a:t>di </a:t>
            </a:r>
            <a:r>
              <a:rPr lang="it-IT" sz="2800" dirty="0" smtClean="0"/>
              <a:t>Gesù colpisce </a:t>
            </a:r>
            <a:r>
              <a:rPr lang="it-IT" sz="2800" dirty="0"/>
              <a:t>per </a:t>
            </a:r>
            <a:r>
              <a:rPr lang="it-IT" sz="2800" dirty="0" smtClean="0"/>
              <a:t>alcune </a:t>
            </a:r>
            <a:r>
              <a:rPr lang="it-IT" sz="2800" dirty="0"/>
              <a:t>evidenti difformità rispetto all’intavolatura mosaica, là dove di essa se ne fa puntuale menzione all’interlocutore: «tu conosci i comandamenti» (Mc 10,19</a:t>
            </a:r>
            <a:r>
              <a:rPr lang="it-IT" sz="2800" dirty="0" smtClean="0"/>
              <a:t>).</a:t>
            </a:r>
          </a:p>
          <a:p>
            <a:pPr algn="just"/>
            <a:r>
              <a:rPr lang="it-IT" sz="2800" dirty="0" smtClean="0"/>
              <a:t>Proviamo a identificare le differenze…</a:t>
            </a:r>
          </a:p>
          <a:p>
            <a:pPr algn="just"/>
            <a:r>
              <a:rPr lang="it-IT" sz="2800" dirty="0" smtClean="0"/>
              <a:t>[Sono presentate sinteticamente sul testo </a:t>
            </a:r>
            <a:r>
              <a:rPr lang="it-IT" sz="2800" dirty="0" err="1" smtClean="0"/>
              <a:t>Lex</a:t>
            </a:r>
            <a:r>
              <a:rPr lang="it-IT" sz="2800" dirty="0" smtClean="0"/>
              <a:t> </a:t>
            </a:r>
            <a:r>
              <a:rPr lang="it-IT" sz="2800" dirty="0" err="1" smtClean="0"/>
              <a:t>naturae</a:t>
            </a:r>
            <a:r>
              <a:rPr lang="it-IT" sz="2800" dirty="0" smtClean="0"/>
              <a:t> alle pagine 271-272].</a:t>
            </a:r>
            <a:endParaRPr lang="it-IT" sz="2800" dirty="0"/>
          </a:p>
        </p:txBody>
      </p:sp>
    </p:spTree>
    <p:extLst>
      <p:ext uri="{BB962C8B-B14F-4D97-AF65-F5344CB8AC3E}">
        <p14:creationId xmlns:p14="http://schemas.microsoft.com/office/powerpoint/2010/main" val="5817471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4"/>
            <a:ext cx="7543801" cy="4396040"/>
          </a:xfrm>
        </p:spPr>
        <p:txBody>
          <a:bodyPr>
            <a:normAutofit/>
          </a:bodyPr>
          <a:lstStyle/>
          <a:p>
            <a:pPr algn="just"/>
            <a:r>
              <a:rPr lang="it-IT" dirty="0"/>
              <a:t>A riguardo dell’omissione delle Parole relative all’unicità di Dio, alla custodia della sua trascendenza e dell’accondiscendenza verso il popolo di Israele, merita attenzione la formula con cui Gesù reagisce alla domanda del suo interlocutore, prima di introdurre il richiamo ad alcuni comandamenti: «Perché mi chiami buono? Nessuno è buono, se non Dio solo» (</a:t>
            </a:r>
            <a:r>
              <a:rPr lang="it-IT" i="1" dirty="0"/>
              <a:t>Mc</a:t>
            </a:r>
            <a:r>
              <a:rPr lang="it-IT" dirty="0"/>
              <a:t> 10,18). </a:t>
            </a:r>
            <a:endParaRPr lang="it-IT" dirty="0" smtClean="0"/>
          </a:p>
          <a:p>
            <a:pPr algn="just"/>
            <a:r>
              <a:rPr lang="it-IT" dirty="0" smtClean="0"/>
              <a:t>L’appello </a:t>
            </a:r>
            <a:r>
              <a:rPr lang="it-IT" dirty="0"/>
              <a:t>“buono” da parte del ricco è accompagnato dal gesto (di fattura religiosa), probabilmente inusuale, di inginocchiarsi di fronte al Maestro. Gesù introduce un punto critico sotteso alla richiesta del suo interlocutore; mette allo scoperto un possibile rischio. Il Maestro con la sua risposta chiaramente orienta al senso profondo dei primi precetti, con il riconoscimento dell’Unico che si può dire e dirsi “buono” e, simultaneamente, pone tra sé e l’Unico una separazione, tra colui che è “buono” e l’immediata (e improvvida) sovrapposizione di tale dimensione del divino alla sua persona. </a:t>
            </a:r>
          </a:p>
        </p:txBody>
      </p:sp>
    </p:spTree>
    <p:extLst>
      <p:ext uri="{BB962C8B-B14F-4D97-AF65-F5344CB8AC3E}">
        <p14:creationId xmlns:p14="http://schemas.microsoft.com/office/powerpoint/2010/main" val="18221995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400" dirty="0"/>
              <a:t>Ritrovare la misura piena delle esigenze della Torah nelle parole e nella vita di Gesù non comporta, pertanto, una sostituzione con colui che ne è la fonte e l’origine, il </a:t>
            </a:r>
            <a:r>
              <a:rPr lang="it-IT" sz="2400" dirty="0" smtClean="0"/>
              <a:t>Padre.</a:t>
            </a:r>
          </a:p>
          <a:p>
            <a:pPr algn="just"/>
            <a:r>
              <a:rPr lang="it-IT" sz="2400" dirty="0" smtClean="0"/>
              <a:t>Piuttosto richiede </a:t>
            </a:r>
            <a:r>
              <a:rPr lang="it-IT" sz="2400" dirty="0"/>
              <a:t>l’intensificazione della sequela di Gesù («una cosa sola ti manca» v. 21), in un contesto di amore («lo amò» v. 21) e di libertà («Seguimi!» v. 21), accordandosi al suo «movimento essenziale che lo attrae verso l’unico bene, suo Padre. Certamente, Gesù è “buono”, ma in sé non ha che la “bontà” per la quale viene dal Padre e va al Padre. Non c’è bontà in lui se non quella che è amata e ama</a:t>
            </a:r>
            <a:r>
              <a:rPr lang="it-IT" sz="2400" dirty="0" smtClean="0"/>
              <a:t>» (</a:t>
            </a:r>
            <a:r>
              <a:rPr lang="it-IT" sz="2400" cap="small" dirty="0" err="1"/>
              <a:t>Beauchamp</a:t>
            </a:r>
            <a:r>
              <a:rPr lang="it-IT" sz="2400" dirty="0"/>
              <a:t>, </a:t>
            </a:r>
            <a:r>
              <a:rPr lang="it-IT" sz="2400" i="1" dirty="0"/>
              <a:t>La legge di Dio</a:t>
            </a:r>
            <a:r>
              <a:rPr lang="it-IT" sz="2400" dirty="0"/>
              <a:t>, </a:t>
            </a:r>
            <a:r>
              <a:rPr lang="it-IT" sz="2400" dirty="0" smtClean="0"/>
              <a:t>19-20).</a:t>
            </a:r>
            <a:endParaRPr lang="it-IT" sz="2400" dirty="0"/>
          </a:p>
        </p:txBody>
      </p:sp>
    </p:spTree>
    <p:extLst>
      <p:ext uri="{BB962C8B-B14F-4D97-AF65-F5344CB8AC3E}">
        <p14:creationId xmlns:p14="http://schemas.microsoft.com/office/powerpoint/2010/main" val="1494484996"/>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ttivo">
  <a:themeElements>
    <a:clrScheme name="Retrospettivo">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Office Theme</Template>
  <TotalTime>1428</TotalTime>
  <Words>4472</Words>
  <Application>Microsoft Office PowerPoint</Application>
  <PresentationFormat>Presentazione su schermo (4:3)</PresentationFormat>
  <Paragraphs>89</Paragraphs>
  <Slides>42</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42</vt:i4>
      </vt:variant>
    </vt:vector>
  </HeadingPairs>
  <TitlesOfParts>
    <vt:vector size="45" baseType="lpstr">
      <vt:lpstr>Calibri</vt:lpstr>
      <vt:lpstr>Calibri Light</vt:lpstr>
      <vt:lpstr>Retrospettivo</vt:lpstr>
      <vt:lpstr>Lex naturae: un saggio di teologia biblica 3. Il compimento cristologico della legge  a cura di Pier Davide Guenzi</vt:lpstr>
      <vt:lpstr>Fede e agire morale</vt:lpstr>
      <vt:lpstr>Il Regno annunciato</vt:lpstr>
      <vt:lpstr>Presentazione standard di PowerPoint</vt:lpstr>
      <vt:lpstr>1. Gesù riprende  e compie il Decalogo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2. Gesù, la Torah e la tradizione</vt:lpstr>
      <vt:lpstr>«Non crediate che io sia venuto ad abolire la Legge o i Profeti; non sono venuto ad abolire, ma a dare pieno compimento» (Matteo 5,17)</vt:lpstr>
      <vt:lpstr>Presentazione standard di PowerPoint</vt:lpstr>
      <vt:lpstr>«Se la vostra giustizia non supererà quella degli scribi e dei farisei, non entrerete nel regno dei cieli» (5,20)</vt:lpstr>
      <vt:lpstr>Presentazione standard di PowerPoint</vt:lpstr>
      <vt:lpstr>«Siate perfetti come è perfetto il Padre vostro celeste» (5, 48)</vt:lpstr>
      <vt:lpstr>Presentazione standard di PowerPoint</vt:lpstr>
      <vt:lpstr>«Fu detto… ma io vi dico»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Lex naturae: un saggio di teologia biblica 3. Il compimento cristologico della legge  a cura di Pier Davide Guenzi</dc:title>
  <dc:creator>HP</dc:creator>
  <cp:lastModifiedBy>HP</cp:lastModifiedBy>
  <cp:revision>25</cp:revision>
  <dcterms:created xsi:type="dcterms:W3CDTF">2025-10-21T15:54:59Z</dcterms:created>
  <dcterms:modified xsi:type="dcterms:W3CDTF">2025-10-28T07:45:34Z</dcterms:modified>
</cp:coreProperties>
</file>