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DF68E2-58F2-4D09-BE8B-E3BD06533059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78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2D6473-DF6D-4702-B328-E0DD40540A4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036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624D31-43A5-475A-80CF-332C9F6DCF3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013914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8FC5F6-F338-4AE4-BB23-26385BCFC42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13E31D-E2AB-40D1-8B51-AFA5AFEF393A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438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EBB0C4-6273-4C6E-B9BD-2EDC30F1CD52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04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AB4D41-86C1-4908-B66A-0B50CEB3BF29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593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26E2C-56C1-4E0D-A793-0088A7FDD37E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959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C39B41-D8B5-4052-B551-9B5525EAA8B6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318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4136C-8742-45B2-AF27-D93DF72833A9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10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ABBEA6-7C60-4B02-AE87-00D78D8422AF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63705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63705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63705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556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CAD897-D46E-4AD2-BD9B-49DD3E64087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13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624D31-43A5-475A-80CF-332C9F6DCF35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11/8/2025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08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25038" y="596348"/>
            <a:ext cx="7543800" cy="3737113"/>
          </a:xfrm>
        </p:spPr>
        <p:txBody>
          <a:bodyPr>
            <a:normAutofit fontScale="90000"/>
          </a:bodyPr>
          <a:lstStyle/>
          <a:p>
            <a:r>
              <a:rPr lang="it-IT" sz="4900" i="1" dirty="0" err="1" smtClean="0"/>
              <a:t>Lex</a:t>
            </a:r>
            <a:r>
              <a:rPr lang="it-IT" sz="4900" i="1" dirty="0" smtClean="0"/>
              <a:t> </a:t>
            </a:r>
            <a:r>
              <a:rPr lang="it-IT" sz="4900" i="1" dirty="0" err="1" smtClean="0"/>
              <a:t>naturae</a:t>
            </a:r>
            <a:r>
              <a:rPr lang="it-IT" sz="4900" dirty="0" smtClean="0"/>
              <a:t>: un saggio di teologia </a:t>
            </a:r>
            <a:r>
              <a:rPr lang="it-IT" sz="4900" dirty="0" smtClean="0"/>
              <a:t>biblica</a:t>
            </a:r>
            <a:br>
              <a:rPr lang="it-IT" sz="4900" dirty="0" smtClean="0"/>
            </a:br>
            <a:r>
              <a:rPr lang="it-IT" sz="4900" dirty="0" smtClean="0"/>
              <a:t/>
            </a:r>
            <a:br>
              <a:rPr lang="it-IT" sz="4900" dirty="0" smtClean="0"/>
            </a:br>
            <a:r>
              <a:rPr lang="it-IT" sz="4900" dirty="0" smtClean="0"/>
              <a:t>5. </a:t>
            </a:r>
            <a:r>
              <a:rPr lang="it-IT" sz="4400" dirty="0"/>
              <a:t>Paolo: </a:t>
            </a:r>
            <a:r>
              <a:rPr lang="it-IT" sz="4400" i="1" dirty="0" err="1"/>
              <a:t>kerigma</a:t>
            </a:r>
            <a:r>
              <a:rPr lang="it-IT" sz="4400" dirty="0"/>
              <a:t>, fede e </a:t>
            </a:r>
            <a:r>
              <a:rPr lang="it-IT" sz="4400" dirty="0" smtClean="0"/>
              <a:t>inculturazione</a:t>
            </a:r>
            <a:r>
              <a:rPr lang="it-IT" sz="5400" dirty="0"/>
              <a:t/>
            </a:r>
            <a:br>
              <a:rPr lang="it-IT" sz="5400" dirty="0"/>
            </a:br>
            <a:r>
              <a:rPr lang="it-IT" sz="5400" dirty="0" smtClean="0"/>
              <a:t/>
            </a:r>
            <a:br>
              <a:rPr lang="it-IT" sz="5400" dirty="0" smtClean="0"/>
            </a:br>
            <a:r>
              <a:rPr lang="it-IT" sz="3600" dirty="0" smtClean="0"/>
              <a:t>a cura di Pier Davide </a:t>
            </a:r>
            <a:r>
              <a:rPr lang="it-IT" sz="3600" dirty="0" err="1" smtClean="0"/>
              <a:t>Guenzi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680136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Corso di specializzazione </a:t>
            </a:r>
          </a:p>
          <a:p>
            <a:r>
              <a:rPr lang="it-IT" dirty="0" err="1" smtClean="0"/>
              <a:t>lex</a:t>
            </a:r>
            <a:r>
              <a:rPr lang="it-IT" dirty="0" smtClean="0"/>
              <a:t> </a:t>
            </a:r>
            <a:r>
              <a:rPr lang="it-IT" dirty="0" err="1" smtClean="0"/>
              <a:t>naturae</a:t>
            </a:r>
            <a:r>
              <a:rPr lang="it-IT" dirty="0" smtClean="0"/>
              <a:t>: Storia del concetto – teologia biblica – questioni teoriche</a:t>
            </a:r>
          </a:p>
          <a:p>
            <a:r>
              <a:rPr lang="it-IT" dirty="0" err="1" smtClean="0"/>
              <a:t>Ftis</a:t>
            </a:r>
            <a:r>
              <a:rPr lang="it-IT" dirty="0" smtClean="0"/>
              <a:t> anno accademico 2025-2026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097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dirty="0"/>
              <a:t>Il nesso indicativo-imperativo, tuttavia, </a:t>
            </a:r>
            <a:r>
              <a:rPr lang="it-IT" sz="2800" b="1" dirty="0"/>
              <a:t>non può essere inteso secondo un procedimento disgiuntivo </a:t>
            </a:r>
            <a:r>
              <a:rPr lang="it-IT" sz="2800" dirty="0"/>
              <a:t>tra fede e morale o deduttivo di esigenze etiche dal </a:t>
            </a:r>
            <a:r>
              <a:rPr lang="it-IT" sz="2800" i="1" dirty="0" err="1"/>
              <a:t>kerigma</a:t>
            </a:r>
            <a:r>
              <a:rPr lang="it-IT" sz="2800" dirty="0"/>
              <a:t>, bensì offre una correlazione dinamica a partire dall’esperienza del credente «in modo che la rivelazione includa la decisione della libertà come forma originaria dell’evento salvifico e l’impegno etico-antropologico includa l’anticipazione del dono come forma originaria della decisione di coscienza</a:t>
            </a:r>
            <a:r>
              <a:rPr lang="it-IT" sz="2800" dirty="0" smtClean="0"/>
              <a:t>» (</a:t>
            </a:r>
            <a:r>
              <a:rPr lang="it-IT" sz="2800" cap="small" dirty="0"/>
              <a:t>Chiodi</a:t>
            </a:r>
            <a:r>
              <a:rPr lang="it-IT" sz="2800" dirty="0"/>
              <a:t>, </a:t>
            </a:r>
            <a:r>
              <a:rPr lang="it-IT" sz="2800" i="1" dirty="0"/>
              <a:t>Teologia morale fondamentale</a:t>
            </a:r>
            <a:r>
              <a:rPr lang="it-IT" sz="2800" dirty="0"/>
              <a:t>, </a:t>
            </a:r>
            <a:r>
              <a:rPr lang="it-IT" sz="2800" dirty="0" smtClean="0"/>
              <a:t>313).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65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59" y="1737361"/>
            <a:ext cx="7543801" cy="4023360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Come afferma W. </a:t>
            </a:r>
            <a:r>
              <a:rPr lang="it-IT" sz="2400" dirty="0" err="1"/>
              <a:t>Schrage</a:t>
            </a:r>
            <a:r>
              <a:rPr lang="it-IT" sz="2400" dirty="0"/>
              <a:t>: «l’indicativo […] include in sé l’imperativo e ne indica la ragione o, in altre parole, l’imperativo risale ed è rapportato all’indicativo», così che per Paolo «l’etica costituisce una conseguenza del </a:t>
            </a:r>
            <a:r>
              <a:rPr lang="it-IT" sz="2400" dirty="0" err="1"/>
              <a:t>kerygma</a:t>
            </a:r>
            <a:r>
              <a:rPr lang="it-IT" sz="2400" dirty="0"/>
              <a:t>». </a:t>
            </a:r>
            <a:endParaRPr lang="it-IT" sz="2400" dirty="0" smtClean="0"/>
          </a:p>
          <a:p>
            <a:pPr algn="just"/>
            <a:r>
              <a:rPr lang="it-IT" sz="2400" dirty="0" smtClean="0"/>
              <a:t>Pertanto </a:t>
            </a:r>
            <a:r>
              <a:rPr lang="it-IT" sz="2400" dirty="0"/>
              <a:t>«per Paolo l’etica non è in alcun modo una reazione umana, un supplemento o un completamento dell’azione divina, bensì anche l’agire dei cristiani è fondato e ispirato dall’opera di Dio» compiuta nella pasqua di Gesù e partecipata esistenzialmente al credente nell’evento </a:t>
            </a:r>
            <a:r>
              <a:rPr lang="it-IT" sz="2400" dirty="0" smtClean="0"/>
              <a:t>battesimale (</a:t>
            </a:r>
            <a:r>
              <a:rPr lang="it-IT" sz="2400" dirty="0"/>
              <a:t>W. </a:t>
            </a:r>
            <a:r>
              <a:rPr lang="it-IT" sz="2400" cap="small" dirty="0" err="1"/>
              <a:t>Schrage</a:t>
            </a:r>
            <a:r>
              <a:rPr lang="it-IT" sz="2400" dirty="0"/>
              <a:t>, </a:t>
            </a:r>
            <a:r>
              <a:rPr lang="it-IT" sz="2400" i="1" dirty="0"/>
              <a:t>Etica del Nuovo Testamento</a:t>
            </a:r>
            <a:r>
              <a:rPr lang="it-IT" sz="2400" dirty="0"/>
              <a:t>, Brescia, </a:t>
            </a:r>
            <a:r>
              <a:rPr lang="it-IT" sz="2400" dirty="0" err="1"/>
              <a:t>Paideia</a:t>
            </a:r>
            <a:r>
              <a:rPr lang="it-IT" sz="2400" dirty="0"/>
              <a:t>, 1999, </a:t>
            </a:r>
            <a:r>
              <a:rPr lang="it-IT" sz="2400" dirty="0" smtClean="0"/>
              <a:t>202-203; per </a:t>
            </a:r>
            <a:r>
              <a:rPr lang="it-IT" sz="2400" dirty="0"/>
              <a:t>una presentazione generale dell’etica paolina, ivi, 196-333</a:t>
            </a:r>
            <a:r>
              <a:rPr lang="it-IT" sz="2400" dirty="0" smtClean="0"/>
              <a:t>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428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2959" y="394977"/>
            <a:ext cx="7543800" cy="1450757"/>
          </a:xfrm>
        </p:spPr>
        <p:txBody>
          <a:bodyPr>
            <a:noAutofit/>
          </a:bodyPr>
          <a:lstStyle/>
          <a:p>
            <a:r>
              <a:rPr lang="it-IT" sz="4000" dirty="0"/>
              <a:t>Il confronto con le sfide della vita e la funzione </a:t>
            </a:r>
            <a:r>
              <a:rPr lang="it-IT" sz="4000" i="1" dirty="0" err="1"/>
              <a:t>parakletica</a:t>
            </a:r>
            <a:r>
              <a:rPr lang="it-IT" sz="4000" dirty="0"/>
              <a:t> dello </a:t>
            </a:r>
            <a:r>
              <a:rPr lang="it-IT" sz="4000" dirty="0" smtClean="0"/>
              <a:t>Spirito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59" y="2124030"/>
            <a:ext cx="7543801" cy="3746683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Il legame esistenziale tra Cristo e il credente genera un </a:t>
            </a:r>
            <a:r>
              <a:rPr lang="it-IT" sz="2800" i="1" dirty="0"/>
              <a:t>ethos</a:t>
            </a:r>
            <a:r>
              <a:rPr lang="it-IT" sz="2800" dirty="0"/>
              <a:t>, in cui “credere, sperare, amare”, nel loro essere esperienze antropologiche universali, sono comprese a partire da </a:t>
            </a:r>
            <a:r>
              <a:rPr lang="it-IT" sz="2800" b="1" dirty="0"/>
              <a:t>ciò che fa la differenza nella vita del credente</a:t>
            </a:r>
            <a:r>
              <a:rPr lang="it-IT" sz="2800" dirty="0" smtClean="0"/>
              <a:t>.</a:t>
            </a:r>
          </a:p>
          <a:p>
            <a:pPr algn="just"/>
            <a:r>
              <a:rPr lang="it-IT" sz="2800" dirty="0"/>
              <a:t>Il cristiano conosce l’amore e la sua operatività non in maniera generica, ma a partire </a:t>
            </a:r>
            <a:r>
              <a:rPr lang="it-IT" sz="2800" b="1" dirty="0"/>
              <a:t>da “come” Cristo ci ha amati</a:t>
            </a:r>
            <a:r>
              <a:rPr lang="it-IT" sz="2800" dirty="0"/>
              <a:t>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4789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09292"/>
          </a:xfrm>
        </p:spPr>
        <p:txBody>
          <a:bodyPr>
            <a:normAutofit/>
          </a:bodyPr>
          <a:lstStyle/>
          <a:p>
            <a:pPr algn="just"/>
            <a:r>
              <a:rPr lang="it-IT" sz="2400" dirty="0" smtClean="0"/>
              <a:t>«L’ethos </a:t>
            </a:r>
            <a:r>
              <a:rPr lang="it-IT" sz="2400" dirty="0"/>
              <a:t>cristiano – afferma Franz </a:t>
            </a:r>
            <a:r>
              <a:rPr lang="it-IT" sz="2400" dirty="0" err="1"/>
              <a:t>Böckle</a:t>
            </a:r>
            <a:r>
              <a:rPr lang="it-IT" sz="2400" dirty="0"/>
              <a:t> – si realizza nella fede al dono verificatosi in Cristo e nella speranza verso il compimento finale. Perciò lo specifico dell’esistenza cristiana è vivere di fede e di speranza, nell’amore. Lo specifico non è </a:t>
            </a:r>
            <a:r>
              <a:rPr lang="it-IT" sz="2400" i="1" dirty="0"/>
              <a:t>il fatto di </a:t>
            </a:r>
            <a:r>
              <a:rPr lang="it-IT" sz="2400" dirty="0"/>
              <a:t>credere, sperare e amare (che si trova anche in altre religioni ed etiche) ma il fatto che comprendiamo il nostro essere umano alla luce di Cristo nella fede e orientato a Cristo nella speranza, il fatto che l’amore di cui parliamo non è un qualsiasi amore universale, ma l’amore di Dio in Cristo per noi, l’amore nel quale siamo amati e dobbiamo </a:t>
            </a:r>
            <a:r>
              <a:rPr lang="it-IT" sz="2400" dirty="0" smtClean="0"/>
              <a:t>amare» (F</a:t>
            </a:r>
            <a:r>
              <a:rPr lang="it-IT" sz="2400" dirty="0"/>
              <a:t>. </a:t>
            </a:r>
            <a:r>
              <a:rPr lang="it-IT" sz="2400" cap="small" dirty="0" err="1"/>
              <a:t>Böckle</a:t>
            </a:r>
            <a:r>
              <a:rPr lang="it-IT" sz="2400" dirty="0"/>
              <a:t>, </a:t>
            </a:r>
            <a:r>
              <a:rPr lang="it-IT" sz="2400" i="1" dirty="0"/>
              <a:t>Morale fondamentale</a:t>
            </a:r>
            <a:r>
              <a:rPr lang="it-IT" sz="2400" dirty="0"/>
              <a:t>, </a:t>
            </a:r>
            <a:r>
              <a:rPr lang="it-IT" sz="2400" dirty="0" err="1"/>
              <a:t>Queriniana</a:t>
            </a:r>
            <a:r>
              <a:rPr lang="it-IT" sz="2400" dirty="0"/>
              <a:t>, Brescia 1979, </a:t>
            </a:r>
            <a:r>
              <a:rPr lang="it-IT" sz="2400" dirty="0" smtClean="0"/>
              <a:t>192-193). </a:t>
            </a:r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66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dirty="0"/>
              <a:t>Tale tipicità cristiana determina parimenti </a:t>
            </a:r>
            <a:r>
              <a:rPr lang="it-IT" sz="2400" b="1" dirty="0"/>
              <a:t>un processo di selezione e accentuazione di pratiche presenti nella cultura del tempo, ma anche un’istanza critica di correzione e superamento verso nuove possibilità di vivere le relazioni umane</a:t>
            </a:r>
            <a:r>
              <a:rPr lang="it-IT" sz="2400" dirty="0"/>
              <a:t>. </a:t>
            </a:r>
            <a:endParaRPr lang="it-IT" sz="2400" dirty="0" smtClean="0"/>
          </a:p>
          <a:p>
            <a:pPr algn="just"/>
            <a:r>
              <a:rPr lang="it-IT" sz="2400" dirty="0" smtClean="0"/>
              <a:t>Così</a:t>
            </a:r>
            <a:r>
              <a:rPr lang="it-IT" sz="2400" dirty="0"/>
              <a:t>, in una società costruita su un modello che rimarcava le diversità e le dinamiche verticali di subordinazione, la prima comunità cristiana, pone una chiara istanza per definire, a partire dalle relazioni vissute nel proprio interno, un principio di uguaglianza tra i soggetti umani, implicato nel dato teologico dell’incarnazione e della pasqua di Gesù confessato dalla fede.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24215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60" y="412144"/>
            <a:ext cx="7543801" cy="5233282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La morale di Paolo non è solo cristocentrica, ma fa esplicito riferimento alla </a:t>
            </a:r>
            <a:r>
              <a:rPr lang="it-IT" sz="2400" b="1" dirty="0"/>
              <a:t>dimensione pneumatologica</a:t>
            </a:r>
            <a:r>
              <a:rPr lang="it-IT" sz="2400" dirty="0"/>
              <a:t>. Un termine presente nei suoi scritti nomina esattamente questa spinta propulsiva che anima l’agire del credente: </a:t>
            </a:r>
            <a:r>
              <a:rPr lang="it-IT" sz="2400" b="1" dirty="0"/>
              <a:t>“</a:t>
            </a:r>
            <a:r>
              <a:rPr lang="it-IT" sz="2400" b="1" dirty="0" err="1"/>
              <a:t>paraclesi</a:t>
            </a:r>
            <a:r>
              <a:rPr lang="it-IT" sz="2400" b="1" dirty="0"/>
              <a:t>”</a:t>
            </a:r>
            <a:r>
              <a:rPr lang="it-IT" sz="2400" dirty="0"/>
              <a:t>. </a:t>
            </a:r>
            <a:endParaRPr lang="it-IT" sz="2400" dirty="0" smtClean="0"/>
          </a:p>
          <a:p>
            <a:pPr algn="just"/>
            <a:r>
              <a:rPr lang="it-IT" sz="2400" dirty="0" smtClean="0"/>
              <a:t>Paolo </a:t>
            </a:r>
            <a:r>
              <a:rPr lang="it-IT" sz="2400" dirty="0"/>
              <a:t>utilizza questa parola, la stessa da cui deriva il “</a:t>
            </a:r>
            <a:r>
              <a:rPr lang="it-IT" sz="2400" dirty="0" err="1"/>
              <a:t>Paraclito</a:t>
            </a:r>
            <a:r>
              <a:rPr lang="it-IT" sz="2400" dirty="0"/>
              <a:t>” giovanneo, per sottolineare l’azione dello Spirito che sostiene il credente e lo incita ad agire in conformità a Cristo. </a:t>
            </a:r>
            <a:endParaRPr lang="it-IT" sz="2400" dirty="0" smtClean="0"/>
          </a:p>
          <a:p>
            <a:pPr algn="just"/>
            <a:r>
              <a:rPr lang="it-IT" sz="2400" dirty="0" smtClean="0"/>
              <a:t>“</a:t>
            </a:r>
            <a:r>
              <a:rPr lang="it-IT" sz="2400" dirty="0" err="1" smtClean="0"/>
              <a:t>Paraclesi</a:t>
            </a:r>
            <a:r>
              <a:rPr lang="it-IT" sz="2400" dirty="0" smtClean="0"/>
              <a:t>” non </a:t>
            </a:r>
            <a:r>
              <a:rPr lang="it-IT" sz="2400" dirty="0"/>
              <a:t>fa riferimento solo a una esortazione per una pratica ritenuta moralmente corretta, ma esprime </a:t>
            </a:r>
            <a:r>
              <a:rPr lang="it-IT" sz="2400" b="1" dirty="0"/>
              <a:t>la sinergia dello Spirito di Cristo con la prassi del credente</a:t>
            </a:r>
            <a:r>
              <a:rPr lang="it-IT" sz="2400" dirty="0"/>
              <a:t> (cfr. </a:t>
            </a:r>
            <a:r>
              <a:rPr lang="it-IT" sz="2400" i="1" dirty="0" err="1"/>
              <a:t>Rm</a:t>
            </a:r>
            <a:r>
              <a:rPr lang="it-IT" sz="2400" dirty="0"/>
              <a:t> 8). La vita nuova in Cristo, è pertanto una vita che mette in gioco questa forza propulsiva operata dallo Spirito Santo, compresa come principio dell’agire del credente.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14374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i="1" dirty="0" smtClean="0"/>
              <a:t>libertà</a:t>
            </a:r>
            <a:r>
              <a:rPr lang="it-IT" dirty="0" smtClean="0"/>
              <a:t> del credente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dirty="0"/>
              <a:t>L</a:t>
            </a:r>
            <a:r>
              <a:rPr lang="it-IT" sz="2400" dirty="0" smtClean="0"/>
              <a:t>a </a:t>
            </a:r>
            <a:r>
              <a:rPr lang="it-IT" sz="2400" b="1" dirty="0"/>
              <a:t>legge di Cristo </a:t>
            </a:r>
            <a:r>
              <a:rPr lang="it-IT" sz="2400" dirty="0"/>
              <a:t>non è semplicemente riferibile al presente, ma resta </a:t>
            </a:r>
            <a:r>
              <a:rPr lang="it-IT" sz="2400" b="1" dirty="0"/>
              <a:t>aperta al futuro</a:t>
            </a:r>
            <a:r>
              <a:rPr lang="it-IT" sz="2400" dirty="0"/>
              <a:t>, secondo la dinamica della promessa. </a:t>
            </a:r>
            <a:endParaRPr lang="it-IT" sz="2400" dirty="0" smtClean="0"/>
          </a:p>
          <a:p>
            <a:pPr algn="just"/>
            <a:r>
              <a:rPr lang="it-IT" sz="2400" dirty="0" smtClean="0"/>
              <a:t>Quello </a:t>
            </a:r>
            <a:r>
              <a:rPr lang="it-IT" sz="2400" dirty="0"/>
              <a:t>che viene ad essere proposto non è semplicemente la modalità di valutare qui e ora il possibile e il meglio da farsi, ma assume la funzione di tenere aperta la prospettiva della promessa che scaturisce dalla predicazione del vangelo. </a:t>
            </a:r>
            <a:endParaRPr lang="it-IT" sz="2400" dirty="0" smtClean="0"/>
          </a:p>
          <a:p>
            <a:pPr algn="just"/>
            <a:r>
              <a:rPr lang="it-IT" sz="2400" dirty="0" smtClean="0"/>
              <a:t>Attraverso </a:t>
            </a:r>
            <a:r>
              <a:rPr lang="it-IT" sz="2400" dirty="0"/>
              <a:t>le esigenze etiche proposte, e la conseguente determinazione della volontà della persona, </a:t>
            </a:r>
            <a:r>
              <a:rPr lang="it-IT" sz="2400" b="1" dirty="0"/>
              <a:t>il futuro è compreso nel segno del definitivo compiersi della Pasqua di Cristo</a:t>
            </a:r>
            <a:r>
              <a:rPr lang="it-IT" sz="2400" dirty="0"/>
              <a:t>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6919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dirty="0" smtClean="0"/>
              <a:t>Paolo nella </a:t>
            </a:r>
            <a:r>
              <a:rPr lang="it-IT" sz="2400" dirty="0"/>
              <a:t>lettera ai </a:t>
            </a:r>
            <a:r>
              <a:rPr lang="it-IT" sz="2400" b="1" dirty="0"/>
              <a:t>Galati</a:t>
            </a:r>
            <a:r>
              <a:rPr lang="it-IT" sz="2400" dirty="0"/>
              <a:t>, utilizza</a:t>
            </a:r>
            <a:r>
              <a:rPr lang="it-IT" sz="2400" b="1" dirty="0"/>
              <a:t> la parola “libertà” per definire l’atto di salvezza operato da Cristo e la nuova condizione dei credenti</a:t>
            </a:r>
            <a:r>
              <a:rPr lang="it-IT" sz="2400" dirty="0"/>
              <a:t>: «Cristo ci ha liberati perché restassimo liberi» (</a:t>
            </a:r>
            <a:r>
              <a:rPr lang="it-IT" sz="2400" i="1" dirty="0" err="1"/>
              <a:t>Gal</a:t>
            </a:r>
            <a:r>
              <a:rPr lang="it-IT" sz="2400" i="1" dirty="0"/>
              <a:t> </a:t>
            </a:r>
            <a:r>
              <a:rPr lang="it-IT" sz="2400" dirty="0"/>
              <a:t>5,1). </a:t>
            </a:r>
            <a:endParaRPr lang="it-IT" sz="2400" dirty="0" smtClean="0"/>
          </a:p>
          <a:p>
            <a:pPr algn="just"/>
            <a:r>
              <a:rPr lang="it-IT" sz="2400" dirty="0" smtClean="0"/>
              <a:t>Questa </a:t>
            </a:r>
            <a:r>
              <a:rPr lang="it-IT" sz="2400" dirty="0"/>
              <a:t>formula, annota Giuseppe Angelini, «esprime, sia pure in forma estremamente contratta, </a:t>
            </a:r>
            <a:r>
              <a:rPr lang="it-IT" sz="2400" b="1" dirty="0"/>
              <a:t>il nesso stretto che lega libertà donata e libertà voluta</a:t>
            </a:r>
            <a:r>
              <a:rPr lang="it-IT" sz="2400" dirty="0"/>
              <a:t>; la libertà infatti, pure donata, può anzi deve essere anche voluta per diventare nostra. […] Non è possibile </a:t>
            </a:r>
            <a:r>
              <a:rPr lang="it-IT" sz="2400" i="1" dirty="0"/>
              <a:t>rimanere liberi</a:t>
            </a:r>
            <a:r>
              <a:rPr lang="it-IT" sz="2400" dirty="0"/>
              <a:t> in maniera inerte, semplicemente evitando di fare qualsiasi mossa</a:t>
            </a:r>
            <a:r>
              <a:rPr lang="it-IT" sz="2400" dirty="0" smtClean="0"/>
              <a:t>» (G. Angelini, </a:t>
            </a:r>
            <a:r>
              <a:rPr lang="it-IT" sz="2400" i="1" dirty="0" smtClean="0"/>
              <a:t>La libertà a rischio. Le idee moderne e le radici bibliche</a:t>
            </a:r>
            <a:r>
              <a:rPr lang="it-IT" sz="2400" dirty="0" smtClean="0"/>
              <a:t>, </a:t>
            </a:r>
            <a:r>
              <a:rPr lang="it-IT" sz="2400" dirty="0" err="1" smtClean="0"/>
              <a:t>Queriniana</a:t>
            </a:r>
            <a:r>
              <a:rPr lang="it-IT" sz="2400" dirty="0" smtClean="0"/>
              <a:t>, Brescia 2017, 226).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0500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59" y="1672426"/>
            <a:ext cx="7543801" cy="4023360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Non esiste un concetto autonomo di </a:t>
            </a:r>
            <a:r>
              <a:rPr lang="it-IT" sz="2400" dirty="0" smtClean="0"/>
              <a:t>libertà </a:t>
            </a:r>
            <a:r>
              <a:rPr lang="it-IT" sz="2400" dirty="0"/>
              <a:t>sia nel Primo </a:t>
            </a:r>
            <a:r>
              <a:rPr lang="it-IT" sz="2400" dirty="0" smtClean="0"/>
              <a:t>Testamento, sia nelle </a:t>
            </a:r>
            <a:r>
              <a:rPr lang="it-IT" sz="2400" dirty="0"/>
              <a:t>Scritture cristiane. </a:t>
            </a:r>
            <a:endParaRPr lang="it-IT" sz="2400" dirty="0" smtClean="0"/>
          </a:p>
          <a:p>
            <a:pPr algn="just"/>
            <a:r>
              <a:rPr lang="it-IT" sz="2400" b="1" dirty="0" smtClean="0"/>
              <a:t>La </a:t>
            </a:r>
            <a:r>
              <a:rPr lang="it-IT" sz="2400" b="1" dirty="0"/>
              <a:t>libertà è una condizione nuova nella quale il credente è stato immesso e che deve fare propria attraverso le scelte della vita, con riferimento alla forma pratica della fede</a:t>
            </a:r>
            <a:r>
              <a:rPr lang="it-IT" sz="2400" dirty="0"/>
              <a:t>. </a:t>
            </a:r>
            <a:endParaRPr lang="it-IT" sz="2400" dirty="0" smtClean="0"/>
          </a:p>
          <a:p>
            <a:pPr algn="just"/>
            <a:r>
              <a:rPr lang="it-IT" sz="2400" dirty="0" smtClean="0"/>
              <a:t>Le </a:t>
            </a:r>
            <a:r>
              <a:rPr lang="it-IT" sz="2400" dirty="0"/>
              <a:t>esigenze morali sono in vista della realizzazione di un evento di liberazione riconosciuto nella fede come opera di Dio in Cristo, acconsentendo a tale dono. In questo senso il credente è libero dal peccato e dal fatalismo del destino. Ma anche libero per orientare la propria esistenza, perché, secondo Paolo, tale libertà diventa certamente una promessa esigente, che nello stesso tempo è realmente esigenza che promette.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6982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In questo senso il “superamento” della Legge non consiste nell’auto-affrancamento del fedele da ogni imperativo etico, ma </a:t>
            </a:r>
            <a:r>
              <a:rPr lang="it-IT" sz="2400" b="1" dirty="0"/>
              <a:t>nell’assumere consapevolmente la forma etica dell’esistenza nel segno della responsabilità operativa della fede e secondo la dinamica della </a:t>
            </a:r>
            <a:r>
              <a:rPr lang="it-IT" sz="2400" b="1" dirty="0" smtClean="0"/>
              <a:t>libertà</a:t>
            </a:r>
            <a:r>
              <a:rPr lang="it-IT" sz="2400" dirty="0" smtClean="0"/>
              <a:t>.</a:t>
            </a:r>
          </a:p>
          <a:p>
            <a:pPr algn="just"/>
            <a:r>
              <a:rPr lang="it-IT" sz="2400" dirty="0" smtClean="0"/>
              <a:t>Per </a:t>
            </a:r>
            <a:r>
              <a:rPr lang="it-IT" sz="2400" dirty="0"/>
              <a:t>Paolo si tratta di non ricadere nella trappola giudaizzante di comprendere l’accoglienza della libertà donata da Cristo nel quadro di un necessario “ritorno alla legge” o “attraverso la legge”, per i pagani diventati cristiani, e per porre le distanze dal suo fraintendimento in senso </a:t>
            </a:r>
            <a:r>
              <a:rPr lang="it-IT" sz="2400" dirty="0" smtClean="0"/>
              <a:t>anarchico.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17540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i="1" dirty="0" err="1" smtClean="0"/>
              <a:t>Kerigma</a:t>
            </a:r>
            <a:r>
              <a:rPr lang="it-IT" i="1" dirty="0" smtClean="0"/>
              <a:t> </a:t>
            </a:r>
            <a:r>
              <a:rPr lang="it-IT" dirty="0" smtClean="0"/>
              <a:t>pasquale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Per cogliere la dinamica complessiva degli elementi caratterizzanti il messaggio di Paolo, occorre riconoscere </a:t>
            </a:r>
            <a:r>
              <a:rPr lang="it-IT" sz="2800" dirty="0" smtClean="0"/>
              <a:t>che </a:t>
            </a:r>
            <a:r>
              <a:rPr lang="it-IT" sz="2800" b="1" dirty="0" smtClean="0"/>
              <a:t>l’istanza </a:t>
            </a:r>
            <a:r>
              <a:rPr lang="it-IT" sz="2800" b="1" dirty="0"/>
              <a:t>etica, nei suoi scritti, è radicata in un dato teologico fondamentale</a:t>
            </a:r>
            <a:r>
              <a:rPr lang="it-IT" sz="2800" dirty="0"/>
              <a:t>: la fede della comunità cristiana espressa </a:t>
            </a:r>
            <a:r>
              <a:rPr lang="it-IT" sz="2800" b="1" dirty="0"/>
              <a:t>nella forma kerigmatica</a:t>
            </a:r>
            <a:r>
              <a:rPr lang="it-IT" sz="2800" dirty="0"/>
              <a:t> “Gesù è il Signore”. </a:t>
            </a:r>
            <a:endParaRPr lang="it-IT" sz="2800" dirty="0" smtClean="0"/>
          </a:p>
          <a:p>
            <a:pPr marL="0" indent="0" algn="just">
              <a:buNone/>
            </a:pPr>
            <a:r>
              <a:rPr lang="it-IT" sz="2800" dirty="0" smtClean="0"/>
              <a:t>Il </a:t>
            </a:r>
            <a:r>
              <a:rPr lang="it-IT" sz="2800" i="1" dirty="0"/>
              <a:t>dato teologico</a:t>
            </a:r>
            <a:r>
              <a:rPr lang="it-IT" sz="2800" dirty="0"/>
              <a:t> di questa confessione contiene l’idea del compiersi della salvezza escatologica da parte di Dio in Gesù Cristo. L’atto salvifico è nella coscienza dei credenti definitivamente realizzato nell’evento pasquale.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68729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 approfondire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60" y="2415577"/>
            <a:ext cx="7543801" cy="1507066"/>
          </a:xfrm>
        </p:spPr>
        <p:txBody>
          <a:bodyPr>
            <a:normAutofit/>
          </a:bodyPr>
          <a:lstStyle/>
          <a:p>
            <a:r>
              <a:rPr lang="it-IT" sz="3200" dirty="0" smtClean="0"/>
              <a:t>Romano Penna, </a:t>
            </a:r>
            <a:r>
              <a:rPr lang="it-IT" sz="3200" i="1" dirty="0" smtClean="0"/>
              <a:t>Legge e libertà. L’originalità cristiana</a:t>
            </a:r>
            <a:r>
              <a:rPr lang="it-IT" sz="3200" dirty="0" smtClean="0"/>
              <a:t>, Edizioni Santa Croce, Roma 2023.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90235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correlato sacramentale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59" y="2018012"/>
            <a:ext cx="7543801" cy="4023360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Su questo dato teologico, si innesta </a:t>
            </a:r>
            <a:r>
              <a:rPr lang="it-IT" sz="2400" b="1" dirty="0"/>
              <a:t>il correlato </a:t>
            </a:r>
            <a:r>
              <a:rPr lang="it-IT" sz="2400" b="1" i="1" dirty="0"/>
              <a:t>sacramentale</a:t>
            </a:r>
            <a:r>
              <a:rPr lang="it-IT" sz="2400" b="1" dirty="0"/>
              <a:t> della conversione e del battesimo come evento di rinnovamento integrale dell’uomo</a:t>
            </a:r>
            <a:r>
              <a:rPr lang="it-IT" sz="2400" dirty="0"/>
              <a:t>. </a:t>
            </a:r>
            <a:endParaRPr lang="it-IT" sz="2400" dirty="0" smtClean="0"/>
          </a:p>
          <a:p>
            <a:pPr algn="just"/>
            <a:r>
              <a:rPr lang="it-IT" sz="2400" dirty="0" smtClean="0"/>
              <a:t>La </a:t>
            </a:r>
            <a:r>
              <a:rPr lang="it-IT" sz="2400" dirty="0"/>
              <a:t>consapevolezza teologica della pasqua di Cristo, in cui si è compiuto l’evento definitivo e ultimo (escatologico) di salvezza, si trascrive nell’esistenza personale attraverso l’atto simbolico-sacramentale in cui il </a:t>
            </a:r>
            <a:r>
              <a:rPr lang="it-IT" sz="2400" dirty="0" smtClean="0"/>
              <a:t>credente è immerso e  </a:t>
            </a:r>
            <a:r>
              <a:rPr lang="it-IT" sz="2400" dirty="0"/>
              <a:t>vive la novità sperimentata nella conversione come “remissione dei peccati” e riconfigurazione dell’esistenza nel segno del dono ricevuto.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5296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profilo esistenziale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/>
              <a:t>Il terzo passaggio è relativo al dato </a:t>
            </a:r>
            <a:r>
              <a:rPr lang="it-IT" sz="2800" b="1" i="1" dirty="0"/>
              <a:t>antropologico</a:t>
            </a:r>
            <a:r>
              <a:rPr lang="it-IT" sz="2800" b="1" dirty="0"/>
              <a:t> espresso dall’idea della vita nuova</a:t>
            </a:r>
            <a:r>
              <a:rPr lang="it-IT" sz="2800" dirty="0"/>
              <a:t>, o, se vogliamo, di una esistenza rifondata a partire da Cristo. Tale percezione si esprime in una formula sintetica su cui Paolo insiste ripetutamente: </a:t>
            </a:r>
            <a:r>
              <a:rPr lang="it-IT" sz="2800" b="1" dirty="0"/>
              <a:t>“in Cristo”</a:t>
            </a:r>
            <a:r>
              <a:rPr lang="it-IT" sz="2800" dirty="0"/>
              <a:t>. </a:t>
            </a:r>
            <a:endParaRPr lang="it-IT" sz="2800" dirty="0" smtClean="0"/>
          </a:p>
          <a:p>
            <a:pPr algn="just"/>
            <a:r>
              <a:rPr lang="it-IT" sz="2800" dirty="0" smtClean="0"/>
              <a:t>Il </a:t>
            </a:r>
            <a:r>
              <a:rPr lang="it-IT" sz="2800" dirty="0"/>
              <a:t>sintagma riassume altre formule più ampie quali “vita in Cristo” o “vita nuova in Cristo” con cui designare, appunto, il rinnovamento integrale della vita a partire da Cristo e l’essere radicati e fondati in lui.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4996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dimensione etica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dirty="0"/>
              <a:t>L’ultimo elemento evidenziabile nella letteratura paolina è </a:t>
            </a:r>
            <a:r>
              <a:rPr lang="it-IT" sz="2800" b="1" dirty="0"/>
              <a:t>il confronto con le esigenze concrete della vita</a:t>
            </a:r>
            <a:r>
              <a:rPr lang="it-IT" sz="2800" dirty="0"/>
              <a:t>: il </a:t>
            </a:r>
            <a:r>
              <a:rPr lang="it-IT" sz="2800" b="1" dirty="0"/>
              <a:t>livello più propriamente </a:t>
            </a:r>
            <a:r>
              <a:rPr lang="it-IT" sz="2800" b="1" i="1" dirty="0"/>
              <a:t>etico</a:t>
            </a:r>
            <a:r>
              <a:rPr lang="it-IT" sz="2800" b="1" dirty="0"/>
              <a:t> </a:t>
            </a:r>
            <a:r>
              <a:rPr lang="it-IT" sz="2800" dirty="0"/>
              <a:t>e di discernimento delle situazioni ecclesiali e personali all’interno delle quali configurare la forma pratica della fede in Cristo. </a:t>
            </a:r>
            <a:endParaRPr lang="it-IT" sz="2800" dirty="0" smtClean="0"/>
          </a:p>
          <a:p>
            <a:pPr algn="just"/>
            <a:r>
              <a:rPr lang="it-IT" sz="2800" dirty="0" smtClean="0"/>
              <a:t>A </a:t>
            </a:r>
            <a:r>
              <a:rPr lang="it-IT" sz="2800" dirty="0"/>
              <a:t>questo livello si riscontra una riflessione creativa </a:t>
            </a:r>
            <a:r>
              <a:rPr lang="it-IT" sz="2800" dirty="0" smtClean="0"/>
              <a:t>relativa alle esigenze </a:t>
            </a:r>
            <a:r>
              <a:rPr lang="it-IT" sz="2800" dirty="0"/>
              <a:t>della “vita nuova in Cristo” all’interno di contesti particolari.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99369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sintesi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In questo senso si può cogliere nel tracciato delle grandi lettere dell’Apostolo </a:t>
            </a:r>
            <a:r>
              <a:rPr lang="it-IT" sz="2400" b="1" dirty="0"/>
              <a:t>un preciso nesso </a:t>
            </a:r>
            <a:r>
              <a:rPr lang="it-IT" sz="2400" dirty="0"/>
              <a:t>tra l’annuncio kerigmatico dell’azione definitiva di salvezza compiuta da Dio nella Pasqua di Gesù e la comprensione dell’esistenza nuova fondata “in Cristo”, che abilita il credente al confronto critico con i differenti ambiti della vita, come riscontrabile nelle sezioni di “casistica pastorale” che arricchiscono l’epistolario </a:t>
            </a:r>
            <a:r>
              <a:rPr lang="it-IT" sz="2400" dirty="0" smtClean="0"/>
              <a:t>paolino.</a:t>
            </a:r>
          </a:p>
          <a:p>
            <a:pPr algn="just"/>
            <a:r>
              <a:rPr lang="it-IT" sz="2400" dirty="0" smtClean="0"/>
              <a:t>Per approfondire: </a:t>
            </a:r>
            <a:r>
              <a:rPr lang="it-IT" sz="2400" dirty="0"/>
              <a:t>S. </a:t>
            </a:r>
            <a:r>
              <a:rPr lang="it-IT" sz="2400" cap="small" dirty="0"/>
              <a:t>Romanello</a:t>
            </a:r>
            <a:r>
              <a:rPr lang="it-IT" sz="2400" dirty="0"/>
              <a:t>, </a:t>
            </a:r>
            <a:r>
              <a:rPr lang="it-IT" sz="2400" i="1" dirty="0"/>
              <a:t>Fede e operare credente. Le articolazioni della riflessione paolina</a:t>
            </a:r>
            <a:r>
              <a:rPr lang="it-IT" sz="2400" dirty="0"/>
              <a:t>, in «Teologia», 39 (2014), 344-375.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834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1. Un’etica ‘cristologica’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59" y="1737361"/>
            <a:ext cx="7543801" cy="4023360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L</a:t>
            </a:r>
            <a:r>
              <a:rPr lang="it-IT" sz="2800" dirty="0" smtClean="0"/>
              <a:t>’anima </a:t>
            </a:r>
            <a:r>
              <a:rPr lang="it-IT" sz="2800" dirty="0"/>
              <a:t>profonda delle normative, anche delle regole pratiche che l’Apostolo propone, sono fondamentalmente variabili di quel </a:t>
            </a:r>
            <a:r>
              <a:rPr lang="it-IT" sz="2800" b="1" dirty="0"/>
              <a:t>tratto sintetico costituito dal riferimento all’amore di Cristo di cui il credente ha fatto esperienza</a:t>
            </a:r>
            <a:r>
              <a:rPr lang="it-IT" sz="2800" dirty="0"/>
              <a:t>. </a:t>
            </a:r>
            <a:endParaRPr lang="it-IT" sz="2800" dirty="0" smtClean="0"/>
          </a:p>
          <a:p>
            <a:pPr algn="just"/>
            <a:r>
              <a:rPr lang="it-IT" sz="2800" dirty="0" smtClean="0"/>
              <a:t>Paolo </a:t>
            </a:r>
            <a:r>
              <a:rPr lang="it-IT" sz="2800" dirty="0"/>
              <a:t>richiama in più contesti l’esigenza di amore, </a:t>
            </a:r>
            <a:r>
              <a:rPr lang="it-IT" sz="2800" b="1" dirty="0"/>
              <a:t>non nei termini di una generica benevolenza</a:t>
            </a:r>
            <a:r>
              <a:rPr lang="it-IT" sz="2800" dirty="0"/>
              <a:t>, che può sorgere con spontaneità a livello delle relazioni intersoggettive, ma su quella forma drammatica rintracciabile a partire da un approccio sintetico e comprensivo della </a:t>
            </a:r>
            <a:r>
              <a:rPr lang="it-IT" sz="2800" dirty="0" smtClean="0"/>
              <a:t>vicenda pasquale di </a:t>
            </a:r>
            <a:r>
              <a:rPr lang="it-IT" sz="2800" dirty="0"/>
              <a:t>Cristo.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19650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legge </a:t>
            </a:r>
            <a:r>
              <a:rPr lang="it-IT" i="1" dirty="0" smtClean="0"/>
              <a:t>di </a:t>
            </a:r>
            <a:r>
              <a:rPr lang="it-IT" dirty="0" smtClean="0"/>
              <a:t>Cristo </a:t>
            </a:r>
            <a:br>
              <a:rPr lang="it-IT" dirty="0" smtClean="0"/>
            </a:br>
            <a:r>
              <a:rPr lang="it-IT" dirty="0" smtClean="0"/>
              <a:t>(cfr. </a:t>
            </a:r>
            <a:r>
              <a:rPr lang="it-IT" dirty="0" err="1" smtClean="0"/>
              <a:t>Gal</a:t>
            </a:r>
            <a:r>
              <a:rPr lang="it-IT" dirty="0" smtClean="0"/>
              <a:t> 6,2; </a:t>
            </a:r>
            <a:r>
              <a:rPr lang="it-IT" dirty="0" err="1" smtClean="0"/>
              <a:t>Rm</a:t>
            </a:r>
            <a:r>
              <a:rPr lang="it-IT" dirty="0" smtClean="0"/>
              <a:t> 8,2)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117744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Il concetto di </a:t>
            </a:r>
            <a:r>
              <a:rPr lang="it-IT" sz="2800" dirty="0" smtClean="0"/>
              <a:t>legge </a:t>
            </a:r>
            <a:r>
              <a:rPr lang="it-IT" sz="2800" dirty="0"/>
              <a:t>in </a:t>
            </a:r>
            <a:r>
              <a:rPr lang="it-IT" sz="2800" dirty="0" smtClean="0"/>
              <a:t>questa formula tipicamente paolina è </a:t>
            </a:r>
            <a:r>
              <a:rPr lang="it-IT" sz="2800" dirty="0"/>
              <a:t>analogico, in quanto non tratta di una dettagliata normativa precettistica, ma allude a un </a:t>
            </a:r>
            <a:r>
              <a:rPr lang="it-IT" sz="2800" b="1" dirty="0"/>
              <a:t>criterio sintetico e unificante l’agire del credente</a:t>
            </a:r>
            <a:r>
              <a:rPr lang="it-IT" sz="2800" dirty="0"/>
              <a:t>. </a:t>
            </a:r>
            <a:endParaRPr lang="it-IT" sz="2800" dirty="0" smtClean="0"/>
          </a:p>
          <a:p>
            <a:pPr algn="just"/>
            <a:r>
              <a:rPr lang="it-IT" sz="2800" dirty="0" smtClean="0"/>
              <a:t>L’espressione </a:t>
            </a:r>
            <a:r>
              <a:rPr lang="it-IT" sz="2800" dirty="0"/>
              <a:t>designa, più propriamente, un </a:t>
            </a:r>
            <a:r>
              <a:rPr lang="it-IT" sz="2800" b="1" dirty="0"/>
              <a:t>fattore generativo</a:t>
            </a:r>
            <a:r>
              <a:rPr lang="it-IT" sz="2800" dirty="0"/>
              <a:t> nuovo dell’agire; un </a:t>
            </a:r>
            <a:r>
              <a:rPr lang="it-IT" sz="2800" b="1" dirty="0"/>
              <a:t>movente</a:t>
            </a:r>
            <a:r>
              <a:rPr lang="it-IT" sz="2800" dirty="0"/>
              <a:t>, che non è immediatamente disponibile all’uomo, ma che è a lui donato, per un consentaneo comportamento etico e, pertanto, una </a:t>
            </a:r>
            <a:r>
              <a:rPr lang="it-IT" sz="2800" b="1" dirty="0"/>
              <a:t>modalità di operare </a:t>
            </a:r>
            <a:r>
              <a:rPr lang="it-IT" sz="2800" dirty="0"/>
              <a:t>il discernimento nelle differenti circostanze.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76728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Indicativo/imperativo: la co-implicazione di fede-morale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65590" y="1644595"/>
            <a:ext cx="7858539" cy="4371892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«Sulla scia di Rudolf </a:t>
            </a:r>
            <a:r>
              <a:rPr lang="it-IT" sz="2400" dirty="0" err="1"/>
              <a:t>Bultmann</a:t>
            </a:r>
            <a:r>
              <a:rPr lang="it-IT" sz="2400" dirty="0"/>
              <a:t>» è </a:t>
            </a:r>
            <a:r>
              <a:rPr lang="it-IT" sz="2400" dirty="0" smtClean="0"/>
              <a:t>abituale </a:t>
            </a:r>
            <a:r>
              <a:rPr lang="it-IT" sz="2400" dirty="0"/>
              <a:t>«intendere l’“imperativo” morale della vita cristiana come conseguenza dell’“indicativo” della grazia di Dio</a:t>
            </a:r>
            <a:r>
              <a:rPr lang="it-IT" sz="2400" dirty="0" smtClean="0"/>
              <a:t>» (</a:t>
            </a:r>
            <a:r>
              <a:rPr lang="it-IT" sz="2400" cap="small" dirty="0"/>
              <a:t>A. Fumagalli, F. Manzi</a:t>
            </a:r>
            <a:r>
              <a:rPr lang="it-IT" sz="2400" dirty="0"/>
              <a:t>, </a:t>
            </a:r>
            <a:r>
              <a:rPr lang="it-IT" sz="2400" i="1" dirty="0"/>
              <a:t>Attirerò tutti a me. Ermeneutica biblica ed etica cristiana</a:t>
            </a:r>
            <a:r>
              <a:rPr lang="it-IT" sz="2400" dirty="0"/>
              <a:t>, EDB, Bologna 2005, </a:t>
            </a:r>
            <a:r>
              <a:rPr lang="it-IT" sz="2400" dirty="0" smtClean="0"/>
              <a:t>317).</a:t>
            </a:r>
          </a:p>
          <a:p>
            <a:pPr algn="just"/>
            <a:r>
              <a:rPr lang="it-IT" sz="2400" dirty="0"/>
              <a:t>L’</a:t>
            </a:r>
            <a:r>
              <a:rPr lang="it-IT" sz="2400" b="1" dirty="0"/>
              <a:t>indicativo</a:t>
            </a:r>
            <a:r>
              <a:rPr lang="it-IT" sz="2400" dirty="0"/>
              <a:t> di salvezza, riconosciuto e accolto nella </a:t>
            </a:r>
            <a:r>
              <a:rPr lang="it-IT" sz="2400" dirty="0" smtClean="0"/>
              <a:t>fede, </a:t>
            </a:r>
            <a:r>
              <a:rPr lang="it-IT" sz="2400" dirty="0"/>
              <a:t>si pone come </a:t>
            </a:r>
            <a:r>
              <a:rPr lang="it-IT" sz="2400" b="1" dirty="0"/>
              <a:t>imperativo</a:t>
            </a:r>
            <a:r>
              <a:rPr lang="it-IT" sz="2400" dirty="0"/>
              <a:t> che invita alla </a:t>
            </a:r>
            <a:r>
              <a:rPr lang="it-IT" sz="2400" b="1" dirty="0"/>
              <a:t>realizzazione nella propria esistenza della novità scaturita dall’incorporazione a </a:t>
            </a:r>
            <a:r>
              <a:rPr lang="it-IT" sz="2400" b="1" dirty="0" smtClean="0"/>
              <a:t>Cristo</a:t>
            </a:r>
            <a:r>
              <a:rPr lang="it-IT" sz="2400" dirty="0" smtClean="0"/>
              <a:t>. </a:t>
            </a:r>
          </a:p>
          <a:p>
            <a:pPr algn="just"/>
            <a:r>
              <a:rPr lang="it-IT" sz="2400" dirty="0" smtClean="0"/>
              <a:t>Non </a:t>
            </a:r>
            <a:r>
              <a:rPr lang="it-IT" sz="2400" dirty="0"/>
              <a:t>sono individuati in modo preciso contenuti delimitati, ma si afferma l’istanza fondamentale di lasciar esprimere </a:t>
            </a:r>
            <a:r>
              <a:rPr lang="it-IT" sz="2400" dirty="0" smtClean="0"/>
              <a:t>nella vita </a:t>
            </a:r>
            <a:r>
              <a:rPr lang="it-IT" sz="2400" dirty="0"/>
              <a:t>la realtà di cui il credente si è rivestito con il battesimo e la grazia dello Spirito Santo.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4437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1856</Words>
  <Application>Microsoft Office PowerPoint</Application>
  <PresentationFormat>Presentazione su schermo (4:3)</PresentationFormat>
  <Paragraphs>54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Retrospettivo</vt:lpstr>
      <vt:lpstr>Lex naturae: un saggio di teologia biblica  5. Paolo: kerigma, fede e inculturazione  a cura di Pier Davide Guenzi</vt:lpstr>
      <vt:lpstr>Il Kerigma pasquale</vt:lpstr>
      <vt:lpstr>Il correlato sacramentale</vt:lpstr>
      <vt:lpstr>Il profilo esistenziale</vt:lpstr>
      <vt:lpstr>La dimensione etica</vt:lpstr>
      <vt:lpstr>In sintesi</vt:lpstr>
      <vt:lpstr>1. Un’etica ‘cristologica’</vt:lpstr>
      <vt:lpstr>La legge di Cristo  (cfr. Gal 6,2; Rm 8,2)</vt:lpstr>
      <vt:lpstr>Indicativo/imperativo: la co-implicazione di fede-morale</vt:lpstr>
      <vt:lpstr>Presentazione standard di PowerPoint</vt:lpstr>
      <vt:lpstr>Presentazione standard di PowerPoint</vt:lpstr>
      <vt:lpstr>Il confronto con le sfide della vita e la funzione parakletica dello Spirito</vt:lpstr>
      <vt:lpstr>Presentazione standard di PowerPoint</vt:lpstr>
      <vt:lpstr>Presentazione standard di PowerPoint</vt:lpstr>
      <vt:lpstr>Presentazione standard di PowerPoint</vt:lpstr>
      <vt:lpstr>La libertà del credente</vt:lpstr>
      <vt:lpstr>Presentazione standard di PowerPoint</vt:lpstr>
      <vt:lpstr>Presentazione standard di PowerPoint</vt:lpstr>
      <vt:lpstr>Presentazione standard di PowerPoint</vt:lpstr>
      <vt:lpstr>Per approfondire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 naturae: un saggio di teologia biblica  5. Paolo: kerigma, fede e inculturazione  a cura di Pier Davide Guenzi</dc:title>
  <dc:creator>HP</dc:creator>
  <cp:lastModifiedBy>HP</cp:lastModifiedBy>
  <cp:revision>12</cp:revision>
  <dcterms:created xsi:type="dcterms:W3CDTF">2025-11-08T13:59:32Z</dcterms:created>
  <dcterms:modified xsi:type="dcterms:W3CDTF">2025-11-08T15:16:40Z</dcterms:modified>
</cp:coreProperties>
</file>