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BDF68E2-58F2-4D09-BE8B-E3BD0653305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5696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E2D6473-DF6D-4702-B328-E0DD40540A4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631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276465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28FC5F6-F338-4AE4-BB23-26385BCFC42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973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0EBB0C4-6273-4C6E-B9BD-2EDC30F1CD52}"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120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9AB4D41-86C1-4908-B66A-0B50CEB3BF2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1334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E6426E2C-56C1-4E0D-A793-0088A7FDD37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5760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8C39B41-D8B5-4052-B551-9B5525EAA8B6}"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663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D94136C-8742-45B2-AF27-D93DF72833A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509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32ABBEA6-7C60-4B02-AE87-00D78D8422AF}"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637052"/>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637052"/>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637052"/>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2480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9CAD897-D46E-4AD2-BD9B-49DD3E64087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297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11/3/2025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1865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5038" y="596348"/>
            <a:ext cx="7543800" cy="3472069"/>
          </a:xfrm>
        </p:spPr>
        <p:txBody>
          <a:bodyPr>
            <a:normAutofit/>
          </a:bodyPr>
          <a:lstStyle/>
          <a:p>
            <a:r>
              <a:rPr lang="it-IT" sz="4900" i="1" dirty="0" err="1" smtClean="0"/>
              <a:t>Lex</a:t>
            </a:r>
            <a:r>
              <a:rPr lang="it-IT" sz="4900" i="1" dirty="0" smtClean="0"/>
              <a:t> </a:t>
            </a:r>
            <a:r>
              <a:rPr lang="it-IT" sz="4900" i="1" dirty="0" err="1" smtClean="0"/>
              <a:t>naturae</a:t>
            </a:r>
            <a:r>
              <a:rPr lang="it-IT" sz="4900" dirty="0" smtClean="0"/>
              <a:t>: un saggio di teologia biblica</a:t>
            </a:r>
            <a:br>
              <a:rPr lang="it-IT" sz="4900" dirty="0" smtClean="0"/>
            </a:br>
            <a:r>
              <a:rPr lang="it-IT" sz="4900" dirty="0" smtClean="0"/>
              <a:t>4. L’amore e la ‘regola d’oro’</a:t>
            </a:r>
            <a:r>
              <a:rPr lang="it-IT" sz="5400" dirty="0" smtClean="0"/>
              <a:t/>
            </a:r>
            <a:br>
              <a:rPr lang="it-IT" sz="5400" dirty="0" smtClean="0"/>
            </a:br>
            <a:r>
              <a:rPr lang="it-IT" sz="5400" dirty="0" smtClean="0"/>
              <a:t/>
            </a:r>
            <a:br>
              <a:rPr lang="it-IT" sz="5400" dirty="0" smtClean="0"/>
            </a:br>
            <a:r>
              <a:rPr lang="it-IT" sz="3600" dirty="0" smtClean="0"/>
              <a:t>a cura di Pier Davide </a:t>
            </a:r>
            <a:r>
              <a:rPr lang="it-IT" sz="3600" dirty="0" err="1" smtClean="0"/>
              <a:t>Guenzi</a:t>
            </a:r>
            <a:endParaRPr lang="it-IT" sz="3600" dirty="0"/>
          </a:p>
        </p:txBody>
      </p:sp>
      <p:sp>
        <p:nvSpPr>
          <p:cNvPr id="3" name="Sottotitolo 2"/>
          <p:cNvSpPr>
            <a:spLocks noGrp="1"/>
          </p:cNvSpPr>
          <p:nvPr>
            <p:ph type="subTitle" idx="1"/>
          </p:nvPr>
        </p:nvSpPr>
        <p:spPr>
          <a:xfrm>
            <a:off x="825038" y="4455621"/>
            <a:ext cx="7543800" cy="1680136"/>
          </a:xfrm>
        </p:spPr>
        <p:txBody>
          <a:bodyPr>
            <a:normAutofit lnSpcReduction="10000"/>
          </a:bodyPr>
          <a:lstStyle/>
          <a:p>
            <a:r>
              <a:rPr lang="it-IT" dirty="0" smtClean="0"/>
              <a:t>Corso di specializzazione </a:t>
            </a:r>
          </a:p>
          <a:p>
            <a:r>
              <a:rPr lang="it-IT" dirty="0" err="1" smtClean="0"/>
              <a:t>lex</a:t>
            </a:r>
            <a:r>
              <a:rPr lang="it-IT" dirty="0" smtClean="0"/>
              <a:t> </a:t>
            </a:r>
            <a:r>
              <a:rPr lang="it-IT" dirty="0" err="1" smtClean="0"/>
              <a:t>naturae</a:t>
            </a:r>
            <a:r>
              <a:rPr lang="it-IT" dirty="0" smtClean="0"/>
              <a:t>: Storia del concetto – teologia biblica – questioni teoriche</a:t>
            </a:r>
          </a:p>
          <a:p>
            <a:r>
              <a:rPr lang="it-IT" dirty="0" err="1" smtClean="0"/>
              <a:t>Ftis</a:t>
            </a:r>
            <a:r>
              <a:rPr lang="it-IT" dirty="0" smtClean="0"/>
              <a:t> anno accademico 2025-2026</a:t>
            </a:r>
            <a:endParaRPr lang="it-IT" dirty="0"/>
          </a:p>
        </p:txBody>
      </p:sp>
    </p:spTree>
    <p:extLst>
      <p:ext uri="{BB962C8B-B14F-4D97-AF65-F5344CB8AC3E}">
        <p14:creationId xmlns:p14="http://schemas.microsoft.com/office/powerpoint/2010/main" val="2018347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Dall’amore alla ‘regola d’oro’</a:t>
            </a:r>
            <a:endParaRPr lang="it-IT" dirty="0"/>
          </a:p>
        </p:txBody>
      </p:sp>
      <p:sp>
        <p:nvSpPr>
          <p:cNvPr id="3" name="Segnaposto contenuto 2"/>
          <p:cNvSpPr>
            <a:spLocks noGrp="1"/>
          </p:cNvSpPr>
          <p:nvPr>
            <p:ph idx="1"/>
          </p:nvPr>
        </p:nvSpPr>
        <p:spPr/>
        <p:txBody>
          <a:bodyPr>
            <a:noAutofit/>
          </a:bodyPr>
          <a:lstStyle/>
          <a:p>
            <a:pPr marL="0" indent="0" algn="just">
              <a:buNone/>
            </a:pPr>
            <a:r>
              <a:rPr lang="it-IT" sz="2400" dirty="0"/>
              <a:t>Più volte nella tradizione teologica, dalla patristica in poi, si fa riferimento alla cosiddetta </a:t>
            </a:r>
            <a:r>
              <a:rPr lang="it-IT" sz="2400" b="1" dirty="0"/>
              <a:t>“regola d’oro”</a:t>
            </a:r>
            <a:r>
              <a:rPr lang="it-IT" sz="2400" dirty="0"/>
              <a:t>, contenuta già nel libro di Tobia del Primo Testamento, attestata nella letteratura giudaica </a:t>
            </a:r>
            <a:r>
              <a:rPr lang="it-IT" sz="2400" dirty="0" err="1"/>
              <a:t>intertestamentaria</a:t>
            </a:r>
            <a:r>
              <a:rPr lang="it-IT" sz="2400" dirty="0"/>
              <a:t> e ripresa da Gesù nei vangeli, come espressione tipica della </a:t>
            </a:r>
            <a:r>
              <a:rPr lang="it-IT" sz="2400" i="1" dirty="0" err="1"/>
              <a:t>lex</a:t>
            </a:r>
            <a:r>
              <a:rPr lang="it-IT" sz="2400" i="1" dirty="0"/>
              <a:t> </a:t>
            </a:r>
            <a:r>
              <a:rPr lang="it-IT" sz="2400" i="1" dirty="0" err="1"/>
              <a:t>naturae</a:t>
            </a:r>
            <a:r>
              <a:rPr lang="it-IT" sz="2400" dirty="0"/>
              <a:t>. </a:t>
            </a:r>
            <a:endParaRPr lang="it-IT" sz="2400" dirty="0" smtClean="0"/>
          </a:p>
          <a:p>
            <a:pPr marL="0" indent="0" algn="just">
              <a:buNone/>
            </a:pPr>
            <a:r>
              <a:rPr lang="it-IT" sz="2400" dirty="0" smtClean="0"/>
              <a:t>L’asserto</a:t>
            </a:r>
            <a:r>
              <a:rPr lang="it-IT" sz="2400" dirty="0"/>
              <a:t>, nel contesto delle scritture ebraiche, rappresenta </a:t>
            </a:r>
            <a:r>
              <a:rPr lang="it-IT" sz="2400" b="1" dirty="0"/>
              <a:t>un particolare caso emblematico di “</a:t>
            </a:r>
            <a:r>
              <a:rPr lang="it-IT" sz="2400" b="1" dirty="0" err="1"/>
              <a:t>sapienzializzazione</a:t>
            </a:r>
            <a:r>
              <a:rPr lang="it-IT" sz="2400" b="1" dirty="0"/>
              <a:t> della legge”</a:t>
            </a:r>
            <a:r>
              <a:rPr lang="it-IT" sz="2400" dirty="0"/>
              <a:t>. </a:t>
            </a:r>
            <a:endParaRPr lang="it-IT" sz="2400" dirty="0" smtClean="0"/>
          </a:p>
          <a:p>
            <a:pPr marL="0" indent="0" algn="just">
              <a:buNone/>
            </a:pPr>
            <a:r>
              <a:rPr lang="it-IT" sz="2400" dirty="0"/>
              <a:t>All’interno dei testi didattici del Primo Testamento, la “regola d’oro”, è proposta in </a:t>
            </a:r>
            <a:r>
              <a:rPr lang="it-IT" sz="2400" i="1" dirty="0"/>
              <a:t>Tobia</a:t>
            </a:r>
            <a:r>
              <a:rPr lang="it-IT" sz="2400" dirty="0"/>
              <a:t> 4,15, nel contesto di una ampia sequenza di insegnamenti richiamati da </a:t>
            </a:r>
            <a:r>
              <a:rPr lang="it-IT" sz="2400" dirty="0" err="1"/>
              <a:t>Tobi</a:t>
            </a:r>
            <a:r>
              <a:rPr lang="it-IT" sz="2400" dirty="0"/>
              <a:t> al figlio </a:t>
            </a:r>
            <a:r>
              <a:rPr lang="it-IT" sz="2400" dirty="0" smtClean="0"/>
              <a:t>Tobia.</a:t>
            </a:r>
            <a:endParaRPr lang="it-IT" sz="2400" dirty="0"/>
          </a:p>
        </p:txBody>
      </p:sp>
    </p:spTree>
    <p:extLst>
      <p:ext uri="{BB962C8B-B14F-4D97-AF65-F5344CB8AC3E}">
        <p14:creationId xmlns:p14="http://schemas.microsoft.com/office/powerpoint/2010/main" val="3899875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marL="0" indent="0" algn="just">
              <a:buNone/>
            </a:pPr>
            <a:r>
              <a:rPr lang="it-IT" sz="2400" dirty="0" smtClean="0"/>
              <a:t>«Non </a:t>
            </a:r>
            <a:r>
              <a:rPr lang="it-IT" sz="2400" dirty="0"/>
              <a:t>trattenere presso di te la paga di chi lavora per te, ma a lui consegnala subito; se così avrai servito Dio, ti sarà data la ricompensa. Poni attenzione, o figlio, a tutto ciò che fai e sii ben educato in ogni tuo comportamento. </a:t>
            </a:r>
            <a:r>
              <a:rPr lang="it-IT" sz="2400" i="1" dirty="0"/>
              <a:t>Non fare a nessuno ciò che non piace a te</a:t>
            </a:r>
            <a:r>
              <a:rPr lang="it-IT" sz="2400" dirty="0"/>
              <a:t>. Non bere vino fino all’ebbrezza e non avere per compagna del tuo viaggio l’ubriachezza. Da’ del tuo pane a chi ha fame e fa’ parte dei tuoi vestiti agli ignudi. Da’ in elemosina quanto ti avanza e quando fai l’elemosina il tuo occhio non abbia rimpianti (</a:t>
            </a:r>
            <a:r>
              <a:rPr lang="it-IT" sz="2400" i="1" dirty="0"/>
              <a:t>Tobia</a:t>
            </a:r>
            <a:r>
              <a:rPr lang="it-IT" sz="2400" dirty="0"/>
              <a:t>, 4,14-16</a:t>
            </a:r>
            <a:r>
              <a:rPr lang="it-IT" sz="2400" dirty="0" smtClean="0"/>
              <a:t>).</a:t>
            </a:r>
          </a:p>
          <a:p>
            <a:pPr marL="0" indent="0" algn="just">
              <a:buNone/>
            </a:pPr>
            <a:r>
              <a:rPr lang="it-IT" sz="2400" i="1" dirty="0" err="1"/>
              <a:t>Siracide</a:t>
            </a:r>
            <a:r>
              <a:rPr lang="it-IT" sz="2400" dirty="0"/>
              <a:t> 31,15 (versione greca) in cui l’equivalente è espresso in forma positiva: «A partire da te intendi i desideri del tuo prossimo e su ogni cosa rifletti».</a:t>
            </a:r>
          </a:p>
        </p:txBody>
      </p:sp>
    </p:spTree>
    <p:extLst>
      <p:ext uri="{BB962C8B-B14F-4D97-AF65-F5344CB8AC3E}">
        <p14:creationId xmlns:p14="http://schemas.microsoft.com/office/powerpoint/2010/main" val="39210230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lettura della CTI</a:t>
            </a:r>
            <a:endParaRPr lang="it-IT" dirty="0"/>
          </a:p>
        </p:txBody>
      </p:sp>
      <p:sp>
        <p:nvSpPr>
          <p:cNvPr id="3" name="Segnaposto contenuto 2"/>
          <p:cNvSpPr>
            <a:spLocks noGrp="1"/>
          </p:cNvSpPr>
          <p:nvPr>
            <p:ph idx="1"/>
          </p:nvPr>
        </p:nvSpPr>
        <p:spPr/>
        <p:txBody>
          <a:bodyPr/>
          <a:lstStyle/>
          <a:p>
            <a:pPr marL="0" indent="0" algn="just">
              <a:buNone/>
            </a:pPr>
            <a:r>
              <a:rPr lang="it-IT" dirty="0"/>
              <a:t>In riferimento alla “regola d’oro” nella duplice formulazione lucana e </a:t>
            </a:r>
            <a:r>
              <a:rPr lang="it-IT" dirty="0" err="1"/>
              <a:t>matteana</a:t>
            </a:r>
            <a:r>
              <a:rPr lang="it-IT" dirty="0"/>
              <a:t>, la </a:t>
            </a:r>
            <a:r>
              <a:rPr lang="it-IT" b="1" dirty="0"/>
              <a:t>Commissione Teologica Internazionale </a:t>
            </a:r>
            <a:r>
              <a:rPr lang="it-IT" dirty="0"/>
              <a:t>propone una lettura abbastanza convenzionale del precetto evangelico riferibile a un contenuto della “legge naturale”. </a:t>
            </a:r>
            <a:endParaRPr lang="it-IT" dirty="0" smtClean="0"/>
          </a:p>
          <a:p>
            <a:pPr marL="0" indent="0" algn="just">
              <a:buNone/>
            </a:pPr>
            <a:r>
              <a:rPr lang="it-IT" dirty="0" smtClean="0"/>
              <a:t>Si </a:t>
            </a:r>
            <a:r>
              <a:rPr lang="it-IT" dirty="0"/>
              <a:t>ribadisce che la </a:t>
            </a:r>
            <a:r>
              <a:rPr lang="it-IT" b="1" dirty="0"/>
              <a:t>formulazione “positiva” </a:t>
            </a:r>
            <a:r>
              <a:rPr lang="it-IT" dirty="0"/>
              <a:t>contenuta nel Vangelo «completa la </a:t>
            </a:r>
            <a:r>
              <a:rPr lang="it-IT" b="1" dirty="0"/>
              <a:t>formulazione </a:t>
            </a:r>
            <a:r>
              <a:rPr lang="it-IT" b="1" dirty="0" smtClean="0"/>
              <a:t>‘’</a:t>
            </a:r>
            <a:r>
              <a:rPr lang="it-IT" b="1" dirty="0" smtClean="0"/>
              <a:t>negativa’’ </a:t>
            </a:r>
            <a:r>
              <a:rPr lang="it-IT" dirty="0"/>
              <a:t>della stessa regola nell’Antico Testamento», secondo il già citato testo di </a:t>
            </a:r>
            <a:r>
              <a:rPr lang="it-IT" i="1" dirty="0"/>
              <a:t>Tobia</a:t>
            </a:r>
            <a:r>
              <a:rPr lang="it-IT" dirty="0"/>
              <a:t>. </a:t>
            </a:r>
            <a:endParaRPr lang="it-IT" dirty="0" smtClean="0"/>
          </a:p>
          <a:p>
            <a:pPr marL="0" indent="0" algn="just">
              <a:buNone/>
            </a:pPr>
            <a:r>
              <a:rPr lang="it-IT" dirty="0"/>
              <a:t>In nota si fa riferimento all’interpretazione di </a:t>
            </a:r>
            <a:r>
              <a:rPr lang="it-IT" dirty="0" err="1"/>
              <a:t>Bonaventura</a:t>
            </a:r>
            <a:r>
              <a:rPr lang="it-IT" dirty="0"/>
              <a:t> nel suo </a:t>
            </a:r>
            <a:r>
              <a:rPr lang="it-IT" i="1" dirty="0" err="1"/>
              <a:t>Commentarius</a:t>
            </a:r>
            <a:r>
              <a:rPr lang="it-IT" i="1" dirty="0"/>
              <a:t> in </a:t>
            </a:r>
            <a:r>
              <a:rPr lang="it-IT" i="1" dirty="0" err="1"/>
              <a:t>Evangelium</a:t>
            </a:r>
            <a:r>
              <a:rPr lang="it-IT" i="1" dirty="0"/>
              <a:t> </a:t>
            </a:r>
            <a:r>
              <a:rPr lang="it-IT" i="1" dirty="0" err="1"/>
              <a:t>Lucae</a:t>
            </a:r>
            <a:r>
              <a:rPr lang="it-IT" dirty="0"/>
              <a:t> che vede nella duplice formulazione, quella “proibitiva” contenuta nell’Antico Testamento e quella “affermativa” proposta nel Vangelo, una «</a:t>
            </a:r>
            <a:r>
              <a:rPr lang="it-IT" dirty="0" err="1"/>
              <a:t>consummatio</a:t>
            </a:r>
            <a:r>
              <a:rPr lang="it-IT" dirty="0"/>
              <a:t> </a:t>
            </a:r>
            <a:r>
              <a:rPr lang="it-IT" dirty="0" err="1"/>
              <a:t>legis</a:t>
            </a:r>
            <a:r>
              <a:rPr lang="it-IT" dirty="0"/>
              <a:t> </a:t>
            </a:r>
            <a:r>
              <a:rPr lang="it-IT" dirty="0" err="1"/>
              <a:t>naturalis</a:t>
            </a:r>
            <a:r>
              <a:rPr lang="it-IT" dirty="0"/>
              <a:t>», modellando il precetto su quello del </a:t>
            </a:r>
            <a:r>
              <a:rPr lang="it-IT" i="1" dirty="0" err="1"/>
              <a:t>malum</a:t>
            </a:r>
            <a:r>
              <a:rPr lang="it-IT" i="1" dirty="0"/>
              <a:t> </a:t>
            </a:r>
            <a:r>
              <a:rPr lang="it-IT" i="1" dirty="0" err="1"/>
              <a:t>vitandum</a:t>
            </a:r>
            <a:r>
              <a:rPr lang="it-IT" i="1" dirty="0"/>
              <a:t> et </a:t>
            </a:r>
            <a:r>
              <a:rPr lang="it-IT" i="1" dirty="0" err="1"/>
              <a:t>bonum</a:t>
            </a:r>
            <a:r>
              <a:rPr lang="it-IT" i="1" dirty="0"/>
              <a:t> </a:t>
            </a:r>
            <a:r>
              <a:rPr lang="it-IT" i="1" dirty="0" err="1" smtClean="0"/>
              <a:t>faciendum</a:t>
            </a:r>
            <a:r>
              <a:rPr lang="it-IT" i="1" dirty="0" smtClean="0"/>
              <a:t> </a:t>
            </a:r>
            <a:r>
              <a:rPr lang="it-IT" dirty="0" smtClean="0"/>
              <a:t>(</a:t>
            </a:r>
            <a:r>
              <a:rPr lang="it-IT" dirty="0"/>
              <a:t>c</a:t>
            </a:r>
            <a:r>
              <a:rPr lang="it-IT" dirty="0" smtClean="0"/>
              <a:t>fr</a:t>
            </a:r>
            <a:r>
              <a:rPr lang="it-IT" dirty="0"/>
              <a:t>. CTI, </a:t>
            </a:r>
            <a:r>
              <a:rPr lang="it-IT" i="1" dirty="0"/>
              <a:t>Alla ricerca di un’etica universale</a:t>
            </a:r>
            <a:r>
              <a:rPr lang="it-IT" dirty="0"/>
              <a:t>, n. 24 e nota </a:t>
            </a:r>
            <a:r>
              <a:rPr lang="it-IT" dirty="0" smtClean="0"/>
              <a:t>25).</a:t>
            </a:r>
            <a:endParaRPr lang="it-IT" dirty="0"/>
          </a:p>
        </p:txBody>
      </p:sp>
    </p:spTree>
    <p:extLst>
      <p:ext uri="{BB962C8B-B14F-4D97-AF65-F5344CB8AC3E}">
        <p14:creationId xmlns:p14="http://schemas.microsoft.com/office/powerpoint/2010/main" val="37760829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528562"/>
          </a:xfrm>
        </p:spPr>
        <p:txBody>
          <a:bodyPr>
            <a:normAutofit/>
          </a:bodyPr>
          <a:lstStyle/>
          <a:p>
            <a:pPr algn="just"/>
            <a:r>
              <a:rPr lang="it-IT" dirty="0"/>
              <a:t>Più interessante risulta quanto è detto in un altro passaggio del testo nel paragrafo dedicato ai “precetti della legge naturale”: si richiama ancora la regola, sottolineandone </a:t>
            </a:r>
            <a:r>
              <a:rPr lang="it-IT" b="1" dirty="0"/>
              <a:t>il suo riferimento a un’etica relazionale</a:t>
            </a:r>
            <a:r>
              <a:rPr lang="it-IT" dirty="0"/>
              <a:t>, leggibile anche nella formulazione negativa come «principio […] di </a:t>
            </a:r>
            <a:r>
              <a:rPr lang="it-IT" b="1" dirty="0"/>
              <a:t>una morale della reciprocità</a:t>
            </a:r>
            <a:r>
              <a:rPr lang="it-IT" dirty="0"/>
              <a:t>» appartenente a più culture e tradizioni </a:t>
            </a:r>
            <a:r>
              <a:rPr lang="it-IT" dirty="0" smtClean="0"/>
              <a:t>religiose (</a:t>
            </a:r>
            <a:r>
              <a:rPr lang="it-IT" dirty="0"/>
              <a:t>CTI, </a:t>
            </a:r>
            <a:r>
              <a:rPr lang="it-IT" i="1" dirty="0"/>
              <a:t>Alla ricerca di un’etica universale</a:t>
            </a:r>
            <a:r>
              <a:rPr lang="it-IT" dirty="0"/>
              <a:t>, n. </a:t>
            </a:r>
            <a:r>
              <a:rPr lang="it-IT" dirty="0" smtClean="0"/>
              <a:t>51).</a:t>
            </a:r>
          </a:p>
          <a:p>
            <a:pPr algn="just"/>
            <a:r>
              <a:rPr lang="it-IT" dirty="0" smtClean="0"/>
              <a:t>Infine, </a:t>
            </a:r>
            <a:r>
              <a:rPr lang="it-IT" dirty="0"/>
              <a:t>all’interno del quinto capitolo su «Gesù Cristo, compimento della legge naturale», la “regola d’oro” è colta, nella sua referenza evangelica, </a:t>
            </a:r>
            <a:r>
              <a:rPr lang="it-IT" b="1" dirty="0"/>
              <a:t>a stretto contatto con il precetto dell’amore</a:t>
            </a:r>
            <a:r>
              <a:rPr lang="it-IT" dirty="0"/>
              <a:t>. Si invita a comprenderla nella prospettiva del compimento cristologico ove si supera la sua interpretazione nei termini di una formula di giustizia commutativa nella direzione di un «amore che è dono di sé», trovando nella parabola del buon samaritano una sua applicazione </a:t>
            </a:r>
            <a:r>
              <a:rPr lang="it-IT" dirty="0" smtClean="0"/>
              <a:t>narrativa (</a:t>
            </a:r>
            <a:r>
              <a:rPr lang="it-IT" dirty="0"/>
              <a:t>CTI, </a:t>
            </a:r>
            <a:r>
              <a:rPr lang="it-IT" i="1" dirty="0"/>
              <a:t>Alla ricerca di un’etica universale</a:t>
            </a:r>
            <a:r>
              <a:rPr lang="it-IT" dirty="0"/>
              <a:t>, n. </a:t>
            </a:r>
            <a:r>
              <a:rPr lang="it-IT" dirty="0" smtClean="0"/>
              <a:t>108).</a:t>
            </a:r>
            <a:endParaRPr lang="it-IT" dirty="0"/>
          </a:p>
        </p:txBody>
      </p:sp>
    </p:spTree>
    <p:extLst>
      <p:ext uri="{BB962C8B-B14F-4D97-AF65-F5344CB8AC3E}">
        <p14:creationId xmlns:p14="http://schemas.microsoft.com/office/powerpoint/2010/main" val="40735441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err="1"/>
              <a:t>Philipp</a:t>
            </a:r>
            <a:r>
              <a:rPr lang="it-IT" sz="2400" dirty="0"/>
              <a:t> </a:t>
            </a:r>
            <a:r>
              <a:rPr lang="it-IT" sz="2400" dirty="0" err="1" smtClean="0"/>
              <a:t>Schmitz</a:t>
            </a:r>
            <a:r>
              <a:rPr lang="it-IT" sz="2400" dirty="0" smtClean="0"/>
              <a:t> riconosce </a:t>
            </a:r>
            <a:r>
              <a:rPr lang="it-IT" sz="2400" dirty="0"/>
              <a:t>che la “regola d’oro” «è più che un principio formulato dell’</a:t>
            </a:r>
            <a:r>
              <a:rPr lang="it-IT" sz="2400" dirty="0" err="1"/>
              <a:t>universalizzabilità</a:t>
            </a:r>
            <a:r>
              <a:rPr lang="it-IT" sz="2400" dirty="0"/>
              <a:t>. La si valuta opportunamente, se si vede in essa una chiave interpretativa dell’esperienza umana, che prende radice nella prassi</a:t>
            </a:r>
            <a:r>
              <a:rPr lang="it-IT" sz="2400" dirty="0" smtClean="0"/>
              <a:t>» (</a:t>
            </a:r>
            <a:r>
              <a:rPr lang="it-IT" sz="2400" cap="small" dirty="0" err="1" smtClean="0"/>
              <a:t>Ph</a:t>
            </a:r>
            <a:r>
              <a:rPr lang="it-IT" sz="2400" dirty="0"/>
              <a:t>. </a:t>
            </a:r>
            <a:r>
              <a:rPr lang="it-IT" sz="2400" cap="small" dirty="0" err="1"/>
              <a:t>Schmitz</a:t>
            </a:r>
            <a:r>
              <a:rPr lang="it-IT" sz="2400" dirty="0"/>
              <a:t>, </a:t>
            </a:r>
            <a:r>
              <a:rPr lang="it-IT" sz="2400" i="1" dirty="0"/>
              <a:t>La regola aurea: chiave per il contesto etico</a:t>
            </a:r>
            <a:r>
              <a:rPr lang="it-IT" sz="2400" dirty="0"/>
              <a:t>, in </a:t>
            </a:r>
            <a:r>
              <a:rPr lang="it-IT" sz="2400" i="1" dirty="0"/>
              <a:t>Fede cristiana e agire morale</a:t>
            </a:r>
            <a:r>
              <a:rPr lang="it-IT" sz="2400" dirty="0"/>
              <a:t>, a cura di K. </a:t>
            </a:r>
            <a:r>
              <a:rPr lang="it-IT" sz="2400" dirty="0" err="1"/>
              <a:t>Demmer</a:t>
            </a:r>
            <a:r>
              <a:rPr lang="it-IT" sz="2400" dirty="0"/>
              <a:t>, B. </a:t>
            </a:r>
            <a:r>
              <a:rPr lang="it-IT" sz="2400" dirty="0" err="1"/>
              <a:t>Schüller</a:t>
            </a:r>
            <a:r>
              <a:rPr lang="it-IT" sz="2400" dirty="0"/>
              <a:t>, Cittadella, Assisi 1980, 247-264, qui </a:t>
            </a:r>
            <a:r>
              <a:rPr lang="it-IT" sz="2400" dirty="0" smtClean="0"/>
              <a:t>248). </a:t>
            </a:r>
          </a:p>
          <a:p>
            <a:pPr algn="just"/>
            <a:r>
              <a:rPr lang="it-IT" sz="2400" dirty="0" smtClean="0"/>
              <a:t>La </a:t>
            </a:r>
            <a:r>
              <a:rPr lang="it-IT" sz="2400" dirty="0"/>
              <a:t>“regola d’oro” apre ad una modalità di comprensione del soggetto (anteriormente ad ogni pertinente questione normo-etica) e alle forme concrete dell’agire per le quali introduce un caratterizzante criterio di </a:t>
            </a:r>
            <a:r>
              <a:rPr lang="it-IT" sz="2400" dirty="0" smtClean="0"/>
              <a:t>giudizio.</a:t>
            </a:r>
            <a:endParaRPr lang="it-IT" sz="2400" dirty="0"/>
          </a:p>
        </p:txBody>
      </p:sp>
    </p:spTree>
    <p:extLst>
      <p:ext uri="{BB962C8B-B14F-4D97-AF65-F5344CB8AC3E}">
        <p14:creationId xmlns:p14="http://schemas.microsoft.com/office/powerpoint/2010/main" val="23112446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 tentativo interpretativo</a:t>
            </a:r>
            <a:endParaRPr lang="it-IT" dirty="0"/>
          </a:p>
        </p:txBody>
      </p:sp>
      <p:sp>
        <p:nvSpPr>
          <p:cNvPr id="3" name="Segnaposto contenuto 2"/>
          <p:cNvSpPr>
            <a:spLocks noGrp="1"/>
          </p:cNvSpPr>
          <p:nvPr>
            <p:ph idx="1"/>
          </p:nvPr>
        </p:nvSpPr>
        <p:spPr/>
        <p:txBody>
          <a:bodyPr>
            <a:normAutofit/>
          </a:bodyPr>
          <a:lstStyle/>
          <a:p>
            <a:pPr algn="just"/>
            <a:r>
              <a:rPr lang="it-IT" sz="2400" dirty="0"/>
              <a:t>N</a:t>
            </a:r>
            <a:r>
              <a:rPr lang="it-IT" sz="2400" dirty="0" smtClean="0"/>
              <a:t>ella </a:t>
            </a:r>
            <a:r>
              <a:rPr lang="it-IT" sz="2400" dirty="0"/>
              <a:t>riflessione di Paul </a:t>
            </a:r>
            <a:r>
              <a:rPr lang="it-IT" sz="2400" dirty="0" err="1"/>
              <a:t>Ricoeur</a:t>
            </a:r>
            <a:r>
              <a:rPr lang="it-IT" sz="2400" dirty="0"/>
              <a:t>, l’approccio alla regola aurea è situato su </a:t>
            </a:r>
            <a:r>
              <a:rPr lang="it-IT" sz="2400" b="1" dirty="0"/>
              <a:t>tre livelli </a:t>
            </a:r>
            <a:r>
              <a:rPr lang="it-IT" sz="2400" dirty="0"/>
              <a:t>definibili, attraverso l’impiego delle categorie semiotiche: sintattico, semantico e </a:t>
            </a:r>
            <a:r>
              <a:rPr lang="it-IT" sz="2400" dirty="0" smtClean="0"/>
              <a:t>pragmatico.</a:t>
            </a:r>
          </a:p>
          <a:p>
            <a:pPr algn="just"/>
            <a:r>
              <a:rPr lang="it-IT" sz="2400" dirty="0"/>
              <a:t>Sul primo livello, </a:t>
            </a:r>
            <a:r>
              <a:rPr lang="it-IT" sz="2400" b="1" dirty="0"/>
              <a:t>l’analisi </a:t>
            </a:r>
            <a:r>
              <a:rPr lang="it-IT" sz="2400" b="1" dirty="0" smtClean="0"/>
              <a:t>linguistica sintattica </a:t>
            </a:r>
            <a:r>
              <a:rPr lang="it-IT" sz="2400" dirty="0"/>
              <a:t>conferisce alla “regola </a:t>
            </a:r>
            <a:r>
              <a:rPr lang="it-IT" sz="2400" dirty="0" smtClean="0"/>
              <a:t>d’oro” lo </a:t>
            </a:r>
            <a:r>
              <a:rPr lang="it-IT" sz="2400" dirty="0"/>
              <a:t>statuto di </a:t>
            </a:r>
            <a:r>
              <a:rPr lang="it-IT" sz="2400" i="1" dirty="0" err="1"/>
              <a:t>endoxon</a:t>
            </a:r>
            <a:r>
              <a:rPr lang="it-IT" sz="2400" dirty="0"/>
              <a:t>, quello cioè, secondo Aristotele, di un’opinione condivisa “dai più”, che introduce </a:t>
            </a:r>
            <a:r>
              <a:rPr lang="it-IT" sz="2400" dirty="0" smtClean="0"/>
              <a:t>a </a:t>
            </a:r>
            <a:r>
              <a:rPr lang="it-IT" sz="2400" dirty="0"/>
              <a:t>un principio di giustizia secondo un paradigma deontologico-morale tendente all’universalità. Sempre su questo piano risulta riconoscibile, come più volte affermato, la natura trans-culturale della </a:t>
            </a:r>
            <a:r>
              <a:rPr lang="it-IT" sz="2400" dirty="0" smtClean="0"/>
              <a:t>formula.</a:t>
            </a:r>
            <a:endParaRPr lang="it-IT" sz="2400" dirty="0"/>
          </a:p>
        </p:txBody>
      </p:sp>
    </p:spTree>
    <p:extLst>
      <p:ext uri="{BB962C8B-B14F-4D97-AF65-F5344CB8AC3E}">
        <p14:creationId xmlns:p14="http://schemas.microsoft.com/office/powerpoint/2010/main" val="3511844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37360"/>
            <a:ext cx="7543801" cy="4517665"/>
          </a:xfrm>
        </p:spPr>
        <p:txBody>
          <a:bodyPr>
            <a:normAutofit lnSpcReduction="10000"/>
          </a:bodyPr>
          <a:lstStyle/>
          <a:p>
            <a:pPr algn="just"/>
            <a:r>
              <a:rPr lang="it-IT" sz="2400" b="1" dirty="0"/>
              <a:t>Il livello </a:t>
            </a:r>
            <a:r>
              <a:rPr lang="it-IT" sz="2400" b="1" dirty="0" smtClean="0"/>
              <a:t>semantico</a:t>
            </a:r>
            <a:r>
              <a:rPr lang="it-IT" sz="2400" dirty="0" smtClean="0"/>
              <a:t> consente </a:t>
            </a:r>
            <a:r>
              <a:rPr lang="it-IT" sz="2400" dirty="0"/>
              <a:t>di leggere il senso della “regola d’oro” sia in aderenza alla questione dell’identità soggettiva, quella che </a:t>
            </a:r>
            <a:r>
              <a:rPr lang="it-IT" sz="2400" dirty="0" err="1"/>
              <a:t>Ricoeur</a:t>
            </a:r>
            <a:r>
              <a:rPr lang="it-IT" sz="2400" dirty="0"/>
              <a:t> definisce </a:t>
            </a:r>
            <a:r>
              <a:rPr lang="it-IT" sz="2400" i="1" dirty="0" err="1"/>
              <a:t>ipseità</a:t>
            </a:r>
            <a:r>
              <a:rPr lang="it-IT" sz="2400" dirty="0"/>
              <a:t>, caratterizzata dalla precedenza di una donazione originaria grazie alla quale il sé si comprende, sia nella forma della </a:t>
            </a:r>
            <a:r>
              <a:rPr lang="it-IT" sz="2400" i="1" dirty="0"/>
              <a:t>sollecitudine</a:t>
            </a:r>
            <a:r>
              <a:rPr lang="it-IT" sz="2400" dirty="0"/>
              <a:t> dell’altro per qualificare in modo adeguato il senso dialogico della norma. </a:t>
            </a:r>
            <a:endParaRPr lang="it-IT" sz="2400" dirty="0" smtClean="0"/>
          </a:p>
          <a:p>
            <a:pPr algn="just"/>
            <a:r>
              <a:rPr lang="it-IT" sz="2400" dirty="0" smtClean="0"/>
              <a:t>Ma </a:t>
            </a:r>
            <a:r>
              <a:rPr lang="it-IT" sz="2400" dirty="0"/>
              <a:t>permette anche di posizionare la “regola d’oro” all’interno dell’attestazione biblica, dove si precisa un orizzonte di comprensione, che, senza annullare il suo formale (sintattico) inquadramento nell’ambito della giustizia, intercetta la tipicità cristiana di lettura secondo la logica teologica dell’</a:t>
            </a:r>
            <a:r>
              <a:rPr lang="it-IT" sz="2400" i="1" dirty="0"/>
              <a:t>agape</a:t>
            </a:r>
            <a:r>
              <a:rPr lang="it-IT" sz="2400" dirty="0"/>
              <a:t>. </a:t>
            </a:r>
          </a:p>
          <a:p>
            <a:endParaRPr lang="it-IT" dirty="0"/>
          </a:p>
        </p:txBody>
      </p:sp>
    </p:spTree>
    <p:extLst>
      <p:ext uri="{BB962C8B-B14F-4D97-AF65-F5344CB8AC3E}">
        <p14:creationId xmlns:p14="http://schemas.microsoft.com/office/powerpoint/2010/main" val="1849785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0" indent="0" algn="just">
              <a:buNone/>
            </a:pPr>
            <a:r>
              <a:rPr lang="it-IT" sz="2400" b="1" dirty="0"/>
              <a:t>I</a:t>
            </a:r>
            <a:r>
              <a:rPr lang="it-IT" sz="2400" b="1" dirty="0" smtClean="0"/>
              <a:t>l </a:t>
            </a:r>
            <a:r>
              <a:rPr lang="it-IT" sz="2400" b="1" dirty="0"/>
              <a:t>terzo livello, pragmatico</a:t>
            </a:r>
            <a:r>
              <a:rPr lang="it-IT" sz="2400" dirty="0"/>
              <a:t>, riporta la “regola d’oro” all’interno della dimensione propriamente etico-pratica, configurando distinte possibilità operative. </a:t>
            </a:r>
            <a:endParaRPr lang="it-IT" sz="2400" dirty="0" smtClean="0"/>
          </a:p>
          <a:p>
            <a:pPr marL="0" indent="0" algn="just">
              <a:buNone/>
            </a:pPr>
            <a:r>
              <a:rPr lang="it-IT" sz="2400" dirty="0" smtClean="0"/>
              <a:t>A </a:t>
            </a:r>
            <a:r>
              <a:rPr lang="it-IT" sz="2400" dirty="0"/>
              <a:t>riguardo occorre evidenziare la funzione critico-integrativa che essa può avere nella “gestione sapienziale” (</a:t>
            </a:r>
            <a:r>
              <a:rPr lang="it-IT" sz="2400" dirty="0" err="1"/>
              <a:t>Christoph</a:t>
            </a:r>
            <a:r>
              <a:rPr lang="it-IT" sz="2400" dirty="0"/>
              <a:t> </a:t>
            </a:r>
            <a:r>
              <a:rPr lang="it-IT" sz="2400" dirty="0" err="1"/>
              <a:t>Theobald</a:t>
            </a:r>
            <a:r>
              <a:rPr lang="it-IT" sz="2400" dirty="0"/>
              <a:t>) del conflitto tra l’universalità della legge e la cura per la singolarità della relazione dialogica tra le persone, all’interno del giudizio morale in </a:t>
            </a:r>
            <a:r>
              <a:rPr lang="it-IT" sz="2400" dirty="0" smtClean="0"/>
              <a:t>situazione.</a:t>
            </a:r>
            <a:endParaRPr lang="it-IT" sz="2400" dirty="0"/>
          </a:p>
        </p:txBody>
      </p:sp>
    </p:spTree>
    <p:extLst>
      <p:ext uri="{BB962C8B-B14F-4D97-AF65-F5344CB8AC3E}">
        <p14:creationId xmlns:p14="http://schemas.microsoft.com/office/powerpoint/2010/main" val="24531340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a:t>1. Sintassi: </a:t>
            </a:r>
            <a:r>
              <a:rPr lang="it-IT" i="1" dirty="0" smtClean="0"/>
              <a:t/>
            </a:r>
            <a:br>
              <a:rPr lang="it-IT" i="1" dirty="0" smtClean="0"/>
            </a:br>
            <a:r>
              <a:rPr lang="it-IT" i="1" dirty="0" smtClean="0"/>
              <a:t>la </a:t>
            </a:r>
            <a:r>
              <a:rPr lang="it-IT" i="1" dirty="0"/>
              <a:t>norma e la sua logica</a:t>
            </a:r>
            <a:endParaRPr lang="it-IT" dirty="0"/>
          </a:p>
        </p:txBody>
      </p:sp>
      <p:sp>
        <p:nvSpPr>
          <p:cNvPr id="3" name="Segnaposto contenuto 2"/>
          <p:cNvSpPr>
            <a:spLocks noGrp="1"/>
          </p:cNvSpPr>
          <p:nvPr>
            <p:ph idx="1"/>
          </p:nvPr>
        </p:nvSpPr>
        <p:spPr>
          <a:xfrm>
            <a:off x="822960" y="1737361"/>
            <a:ext cx="7543801" cy="4023360"/>
          </a:xfrm>
        </p:spPr>
        <p:txBody>
          <a:bodyPr>
            <a:noAutofit/>
          </a:bodyPr>
          <a:lstStyle/>
          <a:p>
            <a:pPr algn="just"/>
            <a:r>
              <a:rPr lang="it-IT" sz="2400" dirty="0"/>
              <a:t>Paul </a:t>
            </a:r>
            <a:r>
              <a:rPr lang="it-IT" sz="2400" dirty="0" err="1"/>
              <a:t>Ricoeur</a:t>
            </a:r>
            <a:r>
              <a:rPr lang="it-IT" sz="2400" dirty="0"/>
              <a:t> coglie la formalità sottesa alla “regola d’oro” nel </a:t>
            </a:r>
            <a:r>
              <a:rPr lang="it-IT" sz="2400" b="1" dirty="0"/>
              <a:t>bilanciamento proprio della giustizia secondo la «logica dell’equivalenza»</a:t>
            </a:r>
            <a:r>
              <a:rPr lang="it-IT" sz="2400" dirty="0"/>
              <a:t>, dimostrata «dalla reciprocità, o dalla reversibilità, che questa regola instaura tra ciò che l’uno fa e ciò che è fatto all’altro, tra agire e subire, e dall’implicazione tra l’agente e il paziente, i quali, benché insostituibili, sono dichiarati interscambiabili</a:t>
            </a:r>
            <a:r>
              <a:rPr lang="it-IT" sz="2400" dirty="0" smtClean="0"/>
              <a:t>» (</a:t>
            </a:r>
            <a:r>
              <a:rPr lang="it-IT" sz="2400" dirty="0"/>
              <a:t>P. </a:t>
            </a:r>
            <a:r>
              <a:rPr lang="it-IT" sz="2400" cap="small" dirty="0" err="1"/>
              <a:t>Ricoeur</a:t>
            </a:r>
            <a:r>
              <a:rPr lang="it-IT" sz="2400" dirty="0"/>
              <a:t>, </a:t>
            </a:r>
            <a:r>
              <a:rPr lang="it-IT" sz="2400" i="1" dirty="0"/>
              <a:t>Amore e giustizia</a:t>
            </a:r>
            <a:r>
              <a:rPr lang="it-IT" sz="2400" dirty="0"/>
              <a:t>, </a:t>
            </a:r>
            <a:r>
              <a:rPr lang="it-IT" sz="2400" dirty="0" err="1"/>
              <a:t>Morcelliana</a:t>
            </a:r>
            <a:r>
              <a:rPr lang="it-IT" sz="2400" dirty="0"/>
              <a:t>, Brescia 2000, </a:t>
            </a:r>
            <a:r>
              <a:rPr lang="it-IT" sz="2400" dirty="0" smtClean="0"/>
              <a:t>36).</a:t>
            </a:r>
          </a:p>
          <a:p>
            <a:pPr algn="just"/>
            <a:r>
              <a:rPr lang="it-IT" sz="2400" dirty="0"/>
              <a:t>Questo «ideale di una ripartizione equa dei diritti e dei benefici a vantaggio di ciascuno» </a:t>
            </a:r>
            <a:r>
              <a:rPr lang="it-IT" sz="2400" dirty="0" smtClean="0"/>
              <a:t>tratteggia </a:t>
            </a:r>
            <a:r>
              <a:rPr lang="it-IT" sz="2400" b="1" dirty="0" smtClean="0"/>
              <a:t>«</a:t>
            </a:r>
            <a:r>
              <a:rPr lang="it-IT" sz="2400" b="1" dirty="0"/>
              <a:t>il </a:t>
            </a:r>
            <a:r>
              <a:rPr lang="it-IT" sz="2400" b="1" i="1" dirty="0"/>
              <a:t>formalismo </a:t>
            </a:r>
            <a:r>
              <a:rPr lang="it-IT" sz="2400" b="1" dirty="0"/>
              <a:t>legittimo della giustizia»</a:t>
            </a:r>
            <a:r>
              <a:rPr lang="it-IT" sz="2400" dirty="0"/>
              <a:t>, la quale ambisce ad una universalità nelle pratiche che mettono in gioco, accanto agli assetti istituzionali, le relazioni reciproche.</a:t>
            </a:r>
          </a:p>
        </p:txBody>
      </p:sp>
    </p:spTree>
    <p:extLst>
      <p:ext uri="{BB962C8B-B14F-4D97-AF65-F5344CB8AC3E}">
        <p14:creationId xmlns:p14="http://schemas.microsoft.com/office/powerpoint/2010/main" val="1536582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a:t>2. Semantica: </a:t>
            </a:r>
            <a:r>
              <a:rPr lang="it-IT" i="1" dirty="0" smtClean="0"/>
              <a:t/>
            </a:r>
            <a:br>
              <a:rPr lang="it-IT" i="1" dirty="0" smtClean="0"/>
            </a:br>
            <a:r>
              <a:rPr lang="it-IT" i="1" dirty="0" smtClean="0"/>
              <a:t>la </a:t>
            </a:r>
            <a:r>
              <a:rPr lang="it-IT" i="1" dirty="0"/>
              <a:t>norma e il suo senso</a:t>
            </a:r>
            <a:endParaRPr lang="it-IT" dirty="0"/>
          </a:p>
        </p:txBody>
      </p:sp>
      <p:sp>
        <p:nvSpPr>
          <p:cNvPr id="3" name="Segnaposto contenuto 2"/>
          <p:cNvSpPr>
            <a:spLocks noGrp="1"/>
          </p:cNvSpPr>
          <p:nvPr>
            <p:ph idx="1"/>
          </p:nvPr>
        </p:nvSpPr>
        <p:spPr>
          <a:xfrm>
            <a:off x="822959" y="1845734"/>
            <a:ext cx="7543801" cy="4396040"/>
          </a:xfrm>
        </p:spPr>
        <p:txBody>
          <a:bodyPr>
            <a:normAutofit/>
          </a:bodyPr>
          <a:lstStyle/>
          <a:p>
            <a:pPr algn="just"/>
            <a:r>
              <a:rPr lang="it-IT" sz="2400" dirty="0"/>
              <a:t>Il passaggio a questo livello consente di operare una </a:t>
            </a:r>
            <a:r>
              <a:rPr lang="it-IT" sz="2400" b="1" dirty="0"/>
              <a:t>significazione della “regola d’oro” all’interno di un contesto testuale </a:t>
            </a:r>
            <a:r>
              <a:rPr lang="it-IT" sz="2400" dirty="0"/>
              <a:t>(e valoriale) condiviso dal lettore credente, in quanto integrato nel senso etico complessivo dischiuso dalla sua tradizione di appartenenza. </a:t>
            </a:r>
            <a:endParaRPr lang="it-IT" sz="2400" dirty="0" smtClean="0"/>
          </a:p>
          <a:p>
            <a:pPr algn="just"/>
            <a:r>
              <a:rPr lang="it-IT" sz="2400" dirty="0" smtClean="0"/>
              <a:t>Questa </a:t>
            </a:r>
            <a:r>
              <a:rPr lang="it-IT" sz="2400" dirty="0"/>
              <a:t>operazione non significa disattendere il problema dell’universalizzazione del contenuto normativo, ma coglierne il potenziale interpretativo più ampio, anteriore alla stessa operazione della codificazione della massima come principio di </a:t>
            </a:r>
            <a:r>
              <a:rPr lang="it-IT" sz="2400" dirty="0" smtClean="0"/>
              <a:t>equità (giustizia) </a:t>
            </a:r>
            <a:r>
              <a:rPr lang="it-IT" sz="2400" dirty="0"/>
              <a:t>nelle relazioni intersoggettive e sociali, consentendo, inoltre, un reale incremento della sua capacità applicativa. </a:t>
            </a:r>
          </a:p>
        </p:txBody>
      </p:sp>
    </p:spTree>
    <p:extLst>
      <p:ext uri="{BB962C8B-B14F-4D97-AF65-F5344CB8AC3E}">
        <p14:creationId xmlns:p14="http://schemas.microsoft.com/office/powerpoint/2010/main" val="2285361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Transizione verso il tema</a:t>
            </a:r>
            <a:endParaRPr lang="it-IT" dirty="0"/>
          </a:p>
        </p:txBody>
      </p:sp>
      <p:sp>
        <p:nvSpPr>
          <p:cNvPr id="3" name="Segnaposto contenuto 2"/>
          <p:cNvSpPr>
            <a:spLocks noGrp="1"/>
          </p:cNvSpPr>
          <p:nvPr>
            <p:ph idx="1"/>
          </p:nvPr>
        </p:nvSpPr>
        <p:spPr>
          <a:xfrm>
            <a:off x="822959" y="1845734"/>
            <a:ext cx="7543801" cy="4396040"/>
          </a:xfrm>
        </p:spPr>
        <p:txBody>
          <a:bodyPr>
            <a:normAutofit/>
          </a:bodyPr>
          <a:lstStyle/>
          <a:p>
            <a:pPr algn="just"/>
            <a:r>
              <a:rPr lang="it-IT" sz="2400" dirty="0"/>
              <a:t>I precetti della legge individuano </a:t>
            </a:r>
            <a:r>
              <a:rPr lang="it-IT" sz="2400" b="1" dirty="0"/>
              <a:t>“radici” </a:t>
            </a:r>
            <a:r>
              <a:rPr lang="it-IT" sz="2400" dirty="0"/>
              <a:t>che associano il bene e il male a dimensioni fondanti </a:t>
            </a:r>
            <a:r>
              <a:rPr lang="it-IT" sz="2400" b="1" dirty="0"/>
              <a:t>l’umano nella sua universalità</a:t>
            </a:r>
            <a:r>
              <a:rPr lang="it-IT" sz="2400" dirty="0"/>
              <a:t>: </a:t>
            </a:r>
            <a:endParaRPr lang="it-IT" sz="2400" dirty="0" smtClean="0"/>
          </a:p>
          <a:p>
            <a:pPr lvl="1" algn="just"/>
            <a:r>
              <a:rPr lang="it-IT" sz="2400" dirty="0" smtClean="0"/>
              <a:t>la </a:t>
            </a:r>
            <a:r>
              <a:rPr lang="it-IT" sz="2400" dirty="0"/>
              <a:t>custodia e il dono di sé, </a:t>
            </a:r>
            <a:endParaRPr lang="it-IT" sz="2400" dirty="0" smtClean="0"/>
          </a:p>
          <a:p>
            <a:pPr lvl="1" algn="just"/>
            <a:r>
              <a:rPr lang="it-IT" sz="2400" dirty="0" smtClean="0"/>
              <a:t>la </a:t>
            </a:r>
            <a:r>
              <a:rPr lang="it-IT" sz="2400" dirty="0"/>
              <a:t>qualificazione del proprio desiderio, </a:t>
            </a:r>
            <a:endParaRPr lang="it-IT" sz="2400" dirty="0" smtClean="0"/>
          </a:p>
          <a:p>
            <a:pPr lvl="1" algn="just"/>
            <a:r>
              <a:rPr lang="it-IT" sz="2400" dirty="0" smtClean="0"/>
              <a:t>i </a:t>
            </a:r>
            <a:r>
              <a:rPr lang="it-IT" sz="2400" dirty="0"/>
              <a:t>legami all’interno dei quali si rende ragione e si onora il bene della </a:t>
            </a:r>
            <a:r>
              <a:rPr lang="it-IT" sz="2400" dirty="0" smtClean="0"/>
              <a:t>vita del sé e dell’altro, </a:t>
            </a:r>
            <a:endParaRPr lang="it-IT" sz="2400" dirty="0" smtClean="0"/>
          </a:p>
          <a:p>
            <a:pPr lvl="1" algn="just"/>
            <a:r>
              <a:rPr lang="it-IT" sz="2400" dirty="0" smtClean="0"/>
              <a:t>la </a:t>
            </a:r>
            <a:r>
              <a:rPr lang="it-IT" sz="2400" dirty="0"/>
              <a:t>propensione ad aprire, nel segno della comune paternità di Dio, i rapporti </a:t>
            </a:r>
            <a:r>
              <a:rPr lang="it-IT" sz="2400" dirty="0" smtClean="0"/>
              <a:t>sociali, </a:t>
            </a:r>
            <a:r>
              <a:rPr lang="it-IT" sz="2400" dirty="0"/>
              <a:t>lasciando agire la forza di </a:t>
            </a:r>
            <a:r>
              <a:rPr lang="it-IT" sz="2400" i="1" dirty="0"/>
              <a:t>agape</a:t>
            </a:r>
            <a:r>
              <a:rPr lang="it-IT" sz="2400" dirty="0"/>
              <a:t> e la sua giustizia, oltre la misura </a:t>
            </a:r>
            <a:r>
              <a:rPr lang="it-IT" sz="2400" dirty="0" smtClean="0"/>
              <a:t>in </a:t>
            </a:r>
            <a:r>
              <a:rPr lang="it-IT" sz="2400" dirty="0"/>
              <a:t>cui sono costretti </a:t>
            </a:r>
            <a:r>
              <a:rPr lang="it-IT" sz="2400" dirty="0" smtClean="0"/>
              <a:t>in talune </a:t>
            </a:r>
            <a:r>
              <a:rPr lang="it-IT" sz="2400" dirty="0" smtClean="0"/>
              <a:t>situazioni </a:t>
            </a:r>
            <a:r>
              <a:rPr lang="it-IT" sz="2400" dirty="0" smtClean="0"/>
              <a:t>dall’interpretazione </a:t>
            </a:r>
            <a:r>
              <a:rPr lang="it-IT" sz="2400" dirty="0"/>
              <a:t>umana. </a:t>
            </a:r>
          </a:p>
        </p:txBody>
      </p:sp>
    </p:spTree>
    <p:extLst>
      <p:ext uri="{BB962C8B-B14F-4D97-AF65-F5344CB8AC3E}">
        <p14:creationId xmlns:p14="http://schemas.microsoft.com/office/powerpoint/2010/main" val="32159190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59" y="490330"/>
            <a:ext cx="7543800" cy="836213"/>
          </a:xfrm>
        </p:spPr>
        <p:txBody>
          <a:bodyPr>
            <a:normAutofit/>
          </a:bodyPr>
          <a:lstStyle/>
          <a:p>
            <a:r>
              <a:rPr lang="it-IT" sz="4400" dirty="0" smtClean="0"/>
              <a:t>La versione di Matteo</a:t>
            </a:r>
            <a:endParaRPr lang="it-IT" sz="4400" dirty="0"/>
          </a:p>
        </p:txBody>
      </p:sp>
      <p:sp>
        <p:nvSpPr>
          <p:cNvPr id="3" name="Segnaposto contenuto 2"/>
          <p:cNvSpPr>
            <a:spLocks noGrp="1"/>
          </p:cNvSpPr>
          <p:nvPr>
            <p:ph idx="1"/>
          </p:nvPr>
        </p:nvSpPr>
        <p:spPr>
          <a:xfrm>
            <a:off x="822959" y="1737361"/>
            <a:ext cx="7543801" cy="4023360"/>
          </a:xfrm>
        </p:spPr>
        <p:txBody>
          <a:bodyPr>
            <a:noAutofit/>
          </a:bodyPr>
          <a:lstStyle/>
          <a:p>
            <a:pPr algn="just"/>
            <a:r>
              <a:rPr lang="it-IT" sz="2400" dirty="0"/>
              <a:t>Nel primo vangelo sinottico la regola d’oro assume questa formula: «</a:t>
            </a:r>
            <a:r>
              <a:rPr lang="it-IT" sz="2400" i="1" dirty="0"/>
              <a:t>Tutto ciò dunque desiderate che gli uomini vi facciano, fatelo anche voi a loro: questa infatti è la legge e i profeti» </a:t>
            </a:r>
            <a:r>
              <a:rPr lang="it-IT" sz="2400" dirty="0"/>
              <a:t>(</a:t>
            </a:r>
            <a:r>
              <a:rPr lang="it-IT" sz="2400" i="1" dirty="0"/>
              <a:t>Mt</a:t>
            </a:r>
            <a:r>
              <a:rPr lang="it-IT" sz="2400" dirty="0"/>
              <a:t> 7, 12, con versione modificata rispetto al testo CEI), la quale di primo acchito non rileva peculiari problemi lessicali, impiegando lemmi generici ad ampio spettro semantico.</a:t>
            </a:r>
            <a:r>
              <a:rPr lang="it-IT" sz="2400" b="1" i="1" dirty="0"/>
              <a:t> </a:t>
            </a:r>
            <a:endParaRPr lang="it-IT" sz="2400" b="1" i="1" dirty="0" smtClean="0"/>
          </a:p>
          <a:p>
            <a:pPr algn="just"/>
            <a:r>
              <a:rPr lang="it-IT" sz="2400" dirty="0" smtClean="0"/>
              <a:t>Più </a:t>
            </a:r>
            <a:r>
              <a:rPr lang="it-IT" sz="2400" dirty="0"/>
              <a:t>decisivo è il contesto che immediatamente la precede, con un puntuale </a:t>
            </a:r>
            <a:r>
              <a:rPr lang="it-IT" sz="2400" b="1" dirty="0"/>
              <a:t>richiamo alla cura del “Padre celeste” per i propri figli</a:t>
            </a:r>
            <a:r>
              <a:rPr lang="it-IT" sz="2400" dirty="0"/>
              <a:t>, che può essere collegato alla sua “perfezione” (</a:t>
            </a:r>
            <a:r>
              <a:rPr lang="it-IT" sz="2400" i="1" dirty="0" err="1"/>
              <a:t>téleiós</a:t>
            </a:r>
            <a:r>
              <a:rPr lang="it-IT" sz="2400" dirty="0"/>
              <a:t>: </a:t>
            </a:r>
            <a:r>
              <a:rPr lang="it-IT" sz="2400" i="1" dirty="0"/>
              <a:t>Mt</a:t>
            </a:r>
            <a:r>
              <a:rPr lang="it-IT" sz="2400" dirty="0"/>
              <a:t> 5, 48), già introdotta al termine della sezione del discorso della montagna dedicato all’autorevole interpretazione offerta da Gesù alla </a:t>
            </a:r>
            <a:r>
              <a:rPr lang="it-IT" sz="2400" dirty="0" smtClean="0"/>
              <a:t>Torah.</a:t>
            </a:r>
            <a:endParaRPr lang="it-IT" sz="2400" dirty="0"/>
          </a:p>
        </p:txBody>
      </p:sp>
    </p:spTree>
    <p:extLst>
      <p:ext uri="{BB962C8B-B14F-4D97-AF65-F5344CB8AC3E}">
        <p14:creationId xmlns:p14="http://schemas.microsoft.com/office/powerpoint/2010/main" val="9842989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422544"/>
          </a:xfrm>
        </p:spPr>
        <p:txBody>
          <a:bodyPr>
            <a:normAutofit/>
          </a:bodyPr>
          <a:lstStyle/>
          <a:p>
            <a:pPr algn="just"/>
            <a:r>
              <a:rPr lang="it-IT" sz="2400" dirty="0"/>
              <a:t>A</a:t>
            </a:r>
            <a:r>
              <a:rPr lang="it-IT" sz="2400" dirty="0" smtClean="0"/>
              <a:t>lla </a:t>
            </a:r>
            <a:r>
              <a:rPr lang="it-IT" sz="2400" dirty="0"/>
              <a:t>cura “naturale” del padre per il nutrimento dei figli, compresa in tutta la sua positività, è posta davanti agli ascoltatori l’azione del “Padre celeste” che dà, riconoscendo il desiderio profondo dei suoi “figli”: «quanto più il Padre vostro che è nei cieli darà cose buone a quanti gliene fanno richiesta» (</a:t>
            </a:r>
            <a:r>
              <a:rPr lang="it-IT" sz="2400" i="1" dirty="0"/>
              <a:t>Mt </a:t>
            </a:r>
            <a:r>
              <a:rPr lang="it-IT" sz="2400" dirty="0"/>
              <a:t>7, 11). </a:t>
            </a:r>
            <a:endParaRPr lang="it-IT" sz="2400" dirty="0" smtClean="0"/>
          </a:p>
          <a:p>
            <a:pPr algn="just"/>
            <a:r>
              <a:rPr lang="it-IT" sz="2400" dirty="0"/>
              <a:t>Ciò che il padre dà non è dissimile da quello consegnato ai suoi figli dal “Padre celeste”: “doni buoni” (</a:t>
            </a:r>
            <a:r>
              <a:rPr lang="it-IT" sz="2400" i="1" dirty="0" err="1"/>
              <a:t>dómata</a:t>
            </a:r>
            <a:r>
              <a:rPr lang="it-IT" sz="2400" i="1" dirty="0"/>
              <a:t> </a:t>
            </a:r>
            <a:r>
              <a:rPr lang="it-IT" sz="2400" i="1" dirty="0" err="1"/>
              <a:t>agatha</a:t>
            </a:r>
            <a:r>
              <a:rPr lang="it-IT" sz="2400" dirty="0"/>
              <a:t>). Non si tratta della pura logica economica della corrispondenza tra domanda ed offerta, né dell’immediatezza causale e efficiente tra chiedere e dare. </a:t>
            </a:r>
            <a:r>
              <a:rPr lang="it-IT" sz="2400" b="1" dirty="0"/>
              <a:t>Ciò che è dato dal Padre celeste ha la forma di un “dono</a:t>
            </a:r>
            <a:r>
              <a:rPr lang="it-IT" sz="2400" b="1" dirty="0" smtClean="0"/>
              <a:t>”</a:t>
            </a:r>
            <a:r>
              <a:rPr lang="it-IT" sz="2400" dirty="0" smtClean="0"/>
              <a:t>.</a:t>
            </a:r>
          </a:p>
          <a:p>
            <a:endParaRPr lang="it-IT" dirty="0"/>
          </a:p>
        </p:txBody>
      </p:sp>
    </p:spTree>
    <p:extLst>
      <p:ext uri="{BB962C8B-B14F-4D97-AF65-F5344CB8AC3E}">
        <p14:creationId xmlns:p14="http://schemas.microsoft.com/office/powerpoint/2010/main" val="19104307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400" b="1" dirty="0" smtClean="0"/>
              <a:t>La </a:t>
            </a:r>
            <a:r>
              <a:rPr lang="it-IT" sz="2400" b="1" dirty="0"/>
              <a:t>“regola d’oro” è inserita all’interno di una forma relazionale non configurata come pura simmetria e reciprocità</a:t>
            </a:r>
            <a:r>
              <a:rPr lang="it-IT" sz="2400" dirty="0"/>
              <a:t>. </a:t>
            </a:r>
            <a:endParaRPr lang="it-IT" sz="2400" dirty="0" smtClean="0"/>
          </a:p>
          <a:p>
            <a:pPr algn="just"/>
            <a:r>
              <a:rPr lang="it-IT" sz="2400" dirty="0" smtClean="0"/>
              <a:t>A </a:t>
            </a:r>
            <a:r>
              <a:rPr lang="it-IT" sz="2400" dirty="0"/>
              <a:t>riguardo la relazione padre-figlio risulta essere la forma quasi archetipica della reciprocità “non simmetrica” in quanto il figlio non potrà mai corrispondere proporzionatamente alla propria origine (riceve la vita dal padre, non può dare la vita al padre), ma accogliendola, dovrà diventare a sua volta inizio di una donazione di “cose buone”.</a:t>
            </a:r>
          </a:p>
          <a:p>
            <a:endParaRPr lang="it-IT" dirty="0"/>
          </a:p>
        </p:txBody>
      </p:sp>
    </p:spTree>
    <p:extLst>
      <p:ext uri="{BB962C8B-B14F-4D97-AF65-F5344CB8AC3E}">
        <p14:creationId xmlns:p14="http://schemas.microsoft.com/office/powerpoint/2010/main" val="3865293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343031"/>
          </a:xfrm>
        </p:spPr>
        <p:txBody>
          <a:bodyPr>
            <a:noAutofit/>
          </a:bodyPr>
          <a:lstStyle/>
          <a:p>
            <a:pPr algn="just"/>
            <a:r>
              <a:rPr lang="it-IT" sz="2400" dirty="0"/>
              <a:t>«</a:t>
            </a:r>
            <a:r>
              <a:rPr lang="it-IT" sz="2400" i="1" dirty="0"/>
              <a:t>Tutto ciò dunque desiderate che gli uomini vi facciano…</a:t>
            </a:r>
            <a:r>
              <a:rPr lang="it-IT" sz="2400" dirty="0"/>
              <a:t>». Questo “tutto” (</a:t>
            </a:r>
            <a:r>
              <a:rPr lang="it-IT" sz="2400" i="1" dirty="0" err="1"/>
              <a:t>pánta</a:t>
            </a:r>
            <a:r>
              <a:rPr lang="it-IT" sz="2400" dirty="0"/>
              <a:t>), pertanto, non resta impregiudicato e generico, ma è specificato nella </a:t>
            </a:r>
            <a:r>
              <a:rPr lang="it-IT" sz="2400" b="1" dirty="0"/>
              <a:t>prospettiva dell’agire del Padre</a:t>
            </a:r>
            <a:r>
              <a:rPr lang="it-IT" sz="2400" dirty="0"/>
              <a:t>. </a:t>
            </a:r>
            <a:r>
              <a:rPr lang="it-IT" sz="2400" dirty="0" smtClean="0"/>
              <a:t>Quanto </a:t>
            </a:r>
            <a:r>
              <a:rPr lang="it-IT" sz="2400" dirty="0"/>
              <a:t>l’uomo aspetta (desidera) dall’altro uomo è che si disponga ad agire nei suoi confronti come agisce il Padre celeste dando “cose buone” ai suoi figli. </a:t>
            </a:r>
            <a:endParaRPr lang="it-IT" sz="2400" dirty="0" smtClean="0"/>
          </a:p>
          <a:p>
            <a:pPr algn="just"/>
            <a:r>
              <a:rPr lang="it-IT" sz="2400" dirty="0" smtClean="0"/>
              <a:t>In </a:t>
            </a:r>
            <a:r>
              <a:rPr lang="it-IT" sz="2400" dirty="0"/>
              <a:t>tale prospettiva il cammino che si apre per il credente alla luce della “regola d’oro” </a:t>
            </a:r>
            <a:r>
              <a:rPr lang="it-IT" sz="2400" dirty="0" err="1"/>
              <a:t>matteana</a:t>
            </a:r>
            <a:r>
              <a:rPr lang="it-IT" sz="2400" dirty="0"/>
              <a:t> è di esprimere nell’agire, nella cura delle relazioni con l’altro, </a:t>
            </a:r>
            <a:r>
              <a:rPr lang="it-IT" sz="2400" b="1" dirty="0"/>
              <a:t>la custodia della figliolanza e della fraternità</a:t>
            </a:r>
            <a:r>
              <a:rPr lang="it-IT" sz="2400" dirty="0"/>
              <a:t>, che costituisce il “dono buono” del Padre, accessibile non nella sua matrice di immediata benevolenza filantropica, ma nella sua radice </a:t>
            </a:r>
            <a:r>
              <a:rPr lang="it-IT" sz="2400" dirty="0" smtClean="0"/>
              <a:t>teologica.</a:t>
            </a:r>
            <a:endParaRPr lang="it-IT" sz="2400" dirty="0"/>
          </a:p>
        </p:txBody>
      </p:sp>
    </p:spTree>
    <p:extLst>
      <p:ext uri="{BB962C8B-B14F-4D97-AF65-F5344CB8AC3E}">
        <p14:creationId xmlns:p14="http://schemas.microsoft.com/office/powerpoint/2010/main" val="16350620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0087" y="1671100"/>
            <a:ext cx="7991061" cy="4023360"/>
          </a:xfrm>
        </p:spPr>
        <p:txBody>
          <a:bodyPr>
            <a:noAutofit/>
          </a:bodyPr>
          <a:lstStyle/>
          <a:p>
            <a:pPr algn="just"/>
            <a:r>
              <a:rPr lang="it-IT" sz="2400" dirty="0" smtClean="0"/>
              <a:t>La Regola d’oro nella versione </a:t>
            </a:r>
            <a:r>
              <a:rPr lang="it-IT" sz="2400" dirty="0" err="1" smtClean="0"/>
              <a:t>matteana</a:t>
            </a:r>
            <a:r>
              <a:rPr lang="it-IT" sz="2400" dirty="0" smtClean="0"/>
              <a:t> invita a </a:t>
            </a:r>
            <a:r>
              <a:rPr lang="it-IT" sz="2400" b="1" dirty="0"/>
              <a:t>un costante ritorno sulla qualità dell’agire</a:t>
            </a:r>
            <a:r>
              <a:rPr lang="it-IT" sz="2400" dirty="0"/>
              <a:t>, contro ogni adattamento alla tendenza immunizzante tra sé e l’altro, invitando, piuttosto, al reciproco riconoscimento del “dono” (e della sua possibile “mancanza”) che ci accomuna nell’umanità e nella figliolanza. </a:t>
            </a:r>
            <a:endParaRPr lang="it-IT" sz="2400" dirty="0" smtClean="0"/>
          </a:p>
          <a:p>
            <a:pPr algn="just"/>
            <a:r>
              <a:rPr lang="it-IT" sz="2400" dirty="0" smtClean="0"/>
              <a:t>La </a:t>
            </a:r>
            <a:r>
              <a:rPr lang="it-IT" sz="2400" dirty="0"/>
              <a:t>“regola d’oro” </a:t>
            </a:r>
            <a:r>
              <a:rPr lang="it-IT" sz="2400" dirty="0" smtClean="0"/>
              <a:t>evangelica impone </a:t>
            </a:r>
            <a:r>
              <a:rPr lang="it-IT" sz="2400" b="1" dirty="0"/>
              <a:t>una </a:t>
            </a:r>
            <a:r>
              <a:rPr lang="it-IT" sz="2400" b="1" dirty="0" smtClean="0"/>
              <a:t>corrispettiva vigilanza </a:t>
            </a:r>
            <a:r>
              <a:rPr lang="it-IT" sz="2400" dirty="0"/>
              <a:t>sull’impoverimento delle relazioni umane alla pura equivalenza tra soggetti tendenzialmente competitivi o indifferenti nei confronti dell’alterità. </a:t>
            </a:r>
            <a:endParaRPr lang="it-IT" sz="2400" dirty="0" smtClean="0"/>
          </a:p>
          <a:p>
            <a:pPr marL="0" indent="0" algn="just">
              <a:buNone/>
            </a:pPr>
            <a:r>
              <a:rPr lang="it-IT" sz="2400" dirty="0" smtClean="0"/>
              <a:t>Per </a:t>
            </a:r>
            <a:r>
              <a:rPr lang="it-IT" sz="2400" dirty="0"/>
              <a:t>la sua presentazione nella forma positiva invita a porre esplicitamente </a:t>
            </a:r>
            <a:r>
              <a:rPr lang="it-IT" sz="2400" b="1" dirty="0"/>
              <a:t>atti di riconoscimento dell’altro </a:t>
            </a:r>
            <a:r>
              <a:rPr lang="it-IT" sz="2400" dirty="0"/>
              <a:t>nel segno della logica agapica del “Padre celeste</a:t>
            </a:r>
            <a:r>
              <a:rPr lang="it-IT" sz="2400" dirty="0" smtClean="0"/>
              <a:t>” e non semplicemente ad astenersi da atti ingiusti.</a:t>
            </a:r>
            <a:endParaRPr lang="it-IT" sz="2400" dirty="0"/>
          </a:p>
        </p:txBody>
      </p:sp>
    </p:spTree>
    <p:extLst>
      <p:ext uri="{BB962C8B-B14F-4D97-AF65-F5344CB8AC3E}">
        <p14:creationId xmlns:p14="http://schemas.microsoft.com/office/powerpoint/2010/main" val="16367758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400" dirty="0" smtClean="0"/>
              <a:t>La versione di Luca</a:t>
            </a:r>
            <a:endParaRPr lang="it-IT" sz="4400" dirty="0"/>
          </a:p>
        </p:txBody>
      </p:sp>
      <p:sp>
        <p:nvSpPr>
          <p:cNvPr id="3" name="Segnaposto contenuto 2"/>
          <p:cNvSpPr>
            <a:spLocks noGrp="1"/>
          </p:cNvSpPr>
          <p:nvPr>
            <p:ph idx="1"/>
          </p:nvPr>
        </p:nvSpPr>
        <p:spPr>
          <a:xfrm>
            <a:off x="649357" y="1737361"/>
            <a:ext cx="7951304" cy="4023360"/>
          </a:xfrm>
        </p:spPr>
        <p:txBody>
          <a:bodyPr>
            <a:noAutofit/>
          </a:bodyPr>
          <a:lstStyle/>
          <a:p>
            <a:pPr algn="just"/>
            <a:r>
              <a:rPr lang="it-IT" sz="2200" dirty="0" smtClean="0"/>
              <a:t>Nella formulazione della Regola d’oro </a:t>
            </a:r>
            <a:r>
              <a:rPr lang="it-IT" sz="2200" dirty="0"/>
              <a:t>proposta all’interno del cosiddetto “discorso della pianura” nel vangelo secondo Luca: «</a:t>
            </a:r>
            <a:r>
              <a:rPr lang="it-IT" sz="2200" i="1" dirty="0"/>
              <a:t>Come volete che gli altri facciano a voi, così fate loro similmente</a:t>
            </a:r>
            <a:r>
              <a:rPr lang="it-IT" sz="2200" dirty="0"/>
              <a:t>» (6, 31, con modifica rispetto al testo CEI), </a:t>
            </a:r>
            <a:r>
              <a:rPr lang="it-IT" sz="2200" dirty="0" smtClean="0"/>
              <a:t>si </a:t>
            </a:r>
            <a:r>
              <a:rPr lang="it-IT" sz="2200" dirty="0"/>
              <a:t>accentua esplicitamente il nesso tra “</a:t>
            </a:r>
            <a:r>
              <a:rPr lang="it-IT" sz="2200" dirty="0" smtClean="0"/>
              <a:t>regola </a:t>
            </a:r>
            <a:r>
              <a:rPr lang="it-IT" sz="2200" dirty="0"/>
              <a:t>d’oro” e forma evangelica dell’amore</a:t>
            </a:r>
            <a:r>
              <a:rPr lang="it-IT" sz="2200" dirty="0" smtClean="0"/>
              <a:t>.</a:t>
            </a:r>
          </a:p>
          <a:p>
            <a:pPr algn="just"/>
            <a:r>
              <a:rPr lang="it-IT" sz="2200" dirty="0"/>
              <a:t>Il problema si sposta </a:t>
            </a:r>
            <a:r>
              <a:rPr lang="it-IT" sz="2200" dirty="0" smtClean="0"/>
              <a:t>dall’elencazione </a:t>
            </a:r>
            <a:r>
              <a:rPr lang="it-IT" sz="2200" dirty="0"/>
              <a:t>di precise azioni, alla ricerca di </a:t>
            </a:r>
            <a:r>
              <a:rPr lang="it-IT" sz="2200" b="1" dirty="0"/>
              <a:t>un “criterio di misurazione” per l’agire nelle sue differenti </a:t>
            </a:r>
            <a:r>
              <a:rPr lang="it-IT" sz="2200" b="1" dirty="0" smtClean="0"/>
              <a:t>contestualizzazioni </a:t>
            </a:r>
            <a:r>
              <a:rPr lang="it-IT" sz="2200" dirty="0" smtClean="0"/>
              <a:t>(‘come volete’). </a:t>
            </a:r>
            <a:r>
              <a:rPr lang="it-IT" sz="2200" dirty="0"/>
              <a:t>Tale qualità, nella logica testuale complessiva, è </a:t>
            </a:r>
            <a:r>
              <a:rPr lang="it-IT" sz="2200" b="1" dirty="0"/>
              <a:t>la dimensione sorprendente del gratuito</a:t>
            </a:r>
            <a:r>
              <a:rPr lang="it-IT" sz="2200" dirty="0"/>
              <a:t>, del non dovuto eppure </a:t>
            </a:r>
            <a:r>
              <a:rPr lang="it-IT" sz="2200" dirty="0" smtClean="0"/>
              <a:t>desiderato, </a:t>
            </a:r>
            <a:r>
              <a:rPr lang="it-IT" sz="2200" dirty="0"/>
              <a:t>della “</a:t>
            </a:r>
            <a:r>
              <a:rPr lang="it-IT" sz="2200" b="1" dirty="0"/>
              <a:t>grazia”, che riapre la vita </a:t>
            </a:r>
            <a:r>
              <a:rPr lang="it-IT" sz="2200" dirty="0"/>
              <a:t>e la sua promessa. Di questa fattura è l’amore “misericordioso” di Dio, che chiude il blocco testuale in cui è contenuta la versione lucana della “regola d’oro” (7, 36: «siate misericordiosi, come il Padre vostro è misericordioso»). </a:t>
            </a:r>
            <a:r>
              <a:rPr lang="it-IT" sz="2200" dirty="0" smtClean="0"/>
              <a:t> </a:t>
            </a:r>
            <a:endParaRPr lang="it-IT" sz="2200" dirty="0"/>
          </a:p>
        </p:txBody>
      </p:sp>
    </p:spTree>
    <p:extLst>
      <p:ext uri="{BB962C8B-B14F-4D97-AF65-F5344CB8AC3E}">
        <p14:creationId xmlns:p14="http://schemas.microsoft.com/office/powerpoint/2010/main" val="1413744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6455" y="1766221"/>
            <a:ext cx="7543801" cy="4422544"/>
          </a:xfrm>
        </p:spPr>
        <p:txBody>
          <a:bodyPr>
            <a:noAutofit/>
          </a:bodyPr>
          <a:lstStyle/>
          <a:p>
            <a:pPr algn="just"/>
            <a:r>
              <a:rPr lang="it-IT" sz="2400" dirty="0"/>
              <a:t>Tale è l’amore che paradossalmente </a:t>
            </a:r>
            <a:r>
              <a:rPr lang="it-IT" sz="2400" b="1" dirty="0"/>
              <a:t>supera l’</a:t>
            </a:r>
            <a:r>
              <a:rPr lang="it-IT" sz="2400" b="1" i="1" dirty="0" err="1"/>
              <a:t>endoxon</a:t>
            </a:r>
            <a:r>
              <a:rPr lang="it-IT" sz="2400" b="1" dirty="0"/>
              <a:t> della reciprocità benevolente</a:t>
            </a:r>
            <a:r>
              <a:rPr lang="it-IT" sz="2400" dirty="0"/>
              <a:t> che segue immediatamente il precetto aureo, fungendo da criterio interpretativo sintetico per la “casistica” contro-fattuale che apre e chiude la sezione (cfr. </a:t>
            </a:r>
            <a:r>
              <a:rPr lang="it-IT" sz="2400" i="1" dirty="0"/>
              <a:t>Lc </a:t>
            </a:r>
            <a:r>
              <a:rPr lang="it-IT" sz="2400" dirty="0"/>
              <a:t>6, 27-30. 33b-35): «se fate del bene a coloro che fanno del bene a voi…» (6, 33a). </a:t>
            </a:r>
            <a:endParaRPr lang="it-IT" sz="2400" dirty="0" smtClean="0"/>
          </a:p>
          <a:p>
            <a:pPr algn="just"/>
            <a:r>
              <a:rPr lang="it-IT" sz="2400" dirty="0" smtClean="0"/>
              <a:t>Altrimenti</a:t>
            </a:r>
            <a:r>
              <a:rPr lang="it-IT" sz="2400" dirty="0"/>
              <a:t>, come ricorda il </a:t>
            </a:r>
            <a:r>
              <a:rPr lang="it-IT" sz="2400" i="1" dirty="0" err="1"/>
              <a:t>logion</a:t>
            </a:r>
            <a:r>
              <a:rPr lang="it-IT" sz="2400" i="1" dirty="0"/>
              <a:t> </a:t>
            </a:r>
            <a:r>
              <a:rPr lang="it-IT" sz="2400" dirty="0"/>
              <a:t>evangelico letteralmente: «quale “grazia” (</a:t>
            </a:r>
            <a:r>
              <a:rPr lang="it-IT" sz="2400" i="1" dirty="0" err="1"/>
              <a:t>cháris</a:t>
            </a:r>
            <a:r>
              <a:rPr lang="it-IT" sz="2400" dirty="0"/>
              <a:t>) è a voi?» o, parafrasando il senso del testo: «allora in cosa consiste la grazia che avete [che vi è stata data]?». Espressione reiterata in </a:t>
            </a:r>
            <a:r>
              <a:rPr lang="it-IT" sz="2400" i="1" dirty="0"/>
              <a:t>Lc </a:t>
            </a:r>
            <a:r>
              <a:rPr lang="it-IT" sz="2400" dirty="0"/>
              <a:t>6, 34, che prepara </a:t>
            </a:r>
            <a:r>
              <a:rPr lang="it-IT" sz="2400" b="1" dirty="0"/>
              <a:t>l’affermazione dell’amore per i nemici, senza contropartita, come forma propria di corrispondenza alla logica </a:t>
            </a:r>
            <a:r>
              <a:rPr lang="it-IT" sz="2400" b="1" i="1" dirty="0"/>
              <a:t>agapica</a:t>
            </a:r>
            <a:r>
              <a:rPr lang="it-IT" sz="2400" b="1" dirty="0"/>
              <a:t> di Dio</a:t>
            </a:r>
            <a:r>
              <a:rPr lang="it-IT" sz="2400" dirty="0"/>
              <a:t>. </a:t>
            </a:r>
          </a:p>
        </p:txBody>
      </p:sp>
    </p:spTree>
    <p:extLst>
      <p:ext uri="{BB962C8B-B14F-4D97-AF65-F5344CB8AC3E}">
        <p14:creationId xmlns:p14="http://schemas.microsoft.com/office/powerpoint/2010/main" val="21701847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200" dirty="0"/>
              <a:t>Il desiderio soggettivo di essere riabilitati e reintegrati nella propria dignità attraverso la misericordia moltiplica l’intensità del dono (perdono) e porta a comprendere la qualità dell’agire sottesa alla formula lucana della “regola d’oro</a:t>
            </a:r>
            <a:r>
              <a:rPr lang="it-IT" sz="2200" dirty="0" smtClean="0"/>
              <a:t>”.</a:t>
            </a:r>
          </a:p>
          <a:p>
            <a:pPr algn="just"/>
            <a:r>
              <a:rPr lang="it-IT" sz="2200" dirty="0"/>
              <a:t>La “regola d’oro” tocca così il suo vertice nella semantica dischiusa dal testo biblico e, insieme, eleva alla potenzialità massima il legame tra i soggetti umani. </a:t>
            </a:r>
            <a:r>
              <a:rPr lang="it-IT" sz="2200" b="1" dirty="0"/>
              <a:t>La manifestazione della “giustizia di Dio” come “agape” </a:t>
            </a:r>
            <a:r>
              <a:rPr lang="it-IT" sz="2200" dirty="0"/>
              <a:t>contribuisce ad aprire il senso del vivere sociale alla costruzione di un orizzonte fraterno là dove le situazioni della storia o le logiche proprie della civiltà e delle sue forme organizzative tendono a privilegiare un’asettica equivalenza tra soggetti estranei e autoreferenziali che rivendicano i propri spazi di libertà sottratti dal potere destabilizzante (“alterante”) del contatto con l’altro.</a:t>
            </a:r>
          </a:p>
        </p:txBody>
      </p:sp>
    </p:spTree>
    <p:extLst>
      <p:ext uri="{BB962C8B-B14F-4D97-AF65-F5344CB8AC3E}">
        <p14:creationId xmlns:p14="http://schemas.microsoft.com/office/powerpoint/2010/main" val="13226740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a:t>3. Pragmatica: </a:t>
            </a:r>
            <a:r>
              <a:rPr lang="it-IT" i="1" dirty="0" smtClean="0"/>
              <a:t/>
            </a:r>
            <a:br>
              <a:rPr lang="it-IT" i="1" dirty="0" smtClean="0"/>
            </a:br>
            <a:r>
              <a:rPr lang="it-IT" i="1" dirty="0" smtClean="0"/>
              <a:t>la </a:t>
            </a:r>
            <a:r>
              <a:rPr lang="it-IT" i="1" dirty="0"/>
              <a:t>norma e le sue pratiche</a:t>
            </a:r>
            <a:endParaRPr lang="it-IT" dirty="0"/>
          </a:p>
        </p:txBody>
      </p:sp>
      <p:sp>
        <p:nvSpPr>
          <p:cNvPr id="3" name="Segnaposto contenuto 2"/>
          <p:cNvSpPr>
            <a:spLocks noGrp="1"/>
          </p:cNvSpPr>
          <p:nvPr>
            <p:ph idx="1"/>
          </p:nvPr>
        </p:nvSpPr>
        <p:spPr/>
        <p:txBody>
          <a:bodyPr>
            <a:noAutofit/>
          </a:bodyPr>
          <a:lstStyle/>
          <a:p>
            <a:pPr algn="just"/>
            <a:r>
              <a:rPr lang="it-IT" sz="2800" dirty="0"/>
              <a:t>A partire da essa sarà necessario chiedersi ulteriormente </a:t>
            </a:r>
            <a:r>
              <a:rPr lang="it-IT" sz="2800" b="1" dirty="0"/>
              <a:t>“cosa significa agire seguendo la </a:t>
            </a:r>
            <a:r>
              <a:rPr lang="it-IT" sz="2800" b="1" i="1" dirty="0"/>
              <a:t>regola d’oro</a:t>
            </a:r>
            <a:r>
              <a:rPr lang="it-IT" sz="2800" b="1" dirty="0"/>
              <a:t>?”</a:t>
            </a:r>
            <a:r>
              <a:rPr lang="it-IT" sz="2800" dirty="0"/>
              <a:t>.</a:t>
            </a:r>
          </a:p>
          <a:p>
            <a:pPr algn="just"/>
            <a:r>
              <a:rPr lang="it-IT" sz="2800" dirty="0"/>
              <a:t>Una folgorante intuizione di Ludwig Wittgenstein, pure estrapolata dal suo contesto, può fungere da criterio guida per questo interrogativo: «la regola, in quanto regola, è isolata, se ne sta, per così dire, sola e sovrana; anche se sono i fatti dell’esperienza quotidiana a conferirle l’importanza che ha» (</a:t>
            </a:r>
            <a:r>
              <a:rPr lang="it-IT" sz="2800" i="1" dirty="0"/>
              <a:t>Osservazioni sopra i fondamenti della matematica</a:t>
            </a:r>
            <a:r>
              <a:rPr lang="it-IT" sz="2800" dirty="0"/>
              <a:t>, V, 3). </a:t>
            </a:r>
          </a:p>
        </p:txBody>
      </p:sp>
    </p:spTree>
    <p:extLst>
      <p:ext uri="{BB962C8B-B14F-4D97-AF65-F5344CB8AC3E}">
        <p14:creationId xmlns:p14="http://schemas.microsoft.com/office/powerpoint/2010/main" val="2928814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60" y="1737361"/>
            <a:ext cx="7543801" cy="4023360"/>
          </a:xfrm>
        </p:spPr>
        <p:txBody>
          <a:bodyPr>
            <a:noAutofit/>
          </a:bodyPr>
          <a:lstStyle/>
          <a:p>
            <a:pPr algn="just"/>
            <a:r>
              <a:rPr lang="it-IT" sz="2400" dirty="0"/>
              <a:t>L</a:t>
            </a:r>
            <a:r>
              <a:rPr lang="it-IT" sz="2400" dirty="0" smtClean="0"/>
              <a:t>’ideale </a:t>
            </a:r>
            <a:r>
              <a:rPr lang="it-IT" sz="2400" dirty="0"/>
              <a:t>che ha tenuto in tensione le indagini moderne e analitiche intorno alla “regola d’oro”, sia quelle che tentavano di adeguare la “regola d’oro” ad esso, sia quelle che registravano l’insuperabile limitatezza della stessa rispetto ad esso, è l’ideale di una regola che, in virtù della sua purezza logico-linguistica, è immediatamente accessibile e poi immediatamente applicabile, ossia tale da dettare autonomamente il comportamento ad essa conforme, sgravando l’uomo dai rischi di errore che sono costitutivi della sua finitezza e liberandolo, in qualche modo, dall’onere della responsabilità che compete ad ogni </a:t>
            </a:r>
            <a:r>
              <a:rPr lang="it-IT" sz="2400" dirty="0" smtClean="0"/>
              <a:t>applicazione (R. </a:t>
            </a:r>
            <a:r>
              <a:rPr lang="it-IT" sz="2400" cap="small" dirty="0" err="1"/>
              <a:t>Fanciullacci</a:t>
            </a:r>
            <a:r>
              <a:rPr lang="it-IT" sz="2400" dirty="0"/>
              <a:t>, </a:t>
            </a:r>
            <a:r>
              <a:rPr lang="it-IT" sz="2400" i="1" dirty="0"/>
              <a:t>La Regola d’oro e il suo sfondo pratico. Sul seguire la Regola d’oro</a:t>
            </a:r>
            <a:r>
              <a:rPr lang="it-IT" sz="2400" dirty="0"/>
              <a:t>, in </a:t>
            </a:r>
            <a:r>
              <a:rPr lang="it-IT" sz="2400" i="1" dirty="0"/>
              <a:t>La regola d’oro come etica universale</a:t>
            </a:r>
            <a:r>
              <a:rPr lang="it-IT" sz="2400" dirty="0"/>
              <a:t>, </a:t>
            </a:r>
            <a:r>
              <a:rPr lang="it-IT" sz="2400" dirty="0" smtClean="0"/>
              <a:t>486).</a:t>
            </a:r>
            <a:endParaRPr lang="it-IT" sz="2400" dirty="0"/>
          </a:p>
        </p:txBody>
      </p:sp>
    </p:spTree>
    <p:extLst>
      <p:ext uri="{BB962C8B-B14F-4D97-AF65-F5344CB8AC3E}">
        <p14:creationId xmlns:p14="http://schemas.microsoft.com/office/powerpoint/2010/main" val="2837238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462302"/>
          </a:xfrm>
        </p:spPr>
        <p:txBody>
          <a:bodyPr>
            <a:normAutofit lnSpcReduction="10000"/>
          </a:bodyPr>
          <a:lstStyle/>
          <a:p>
            <a:pPr marL="0" indent="0" algn="just">
              <a:buNone/>
            </a:pPr>
            <a:r>
              <a:rPr lang="it-IT" sz="2200" dirty="0"/>
              <a:t>La problematica della </a:t>
            </a:r>
            <a:r>
              <a:rPr lang="it-IT" sz="2200" b="1" dirty="0"/>
              <a:t>“praticabilità”</a:t>
            </a:r>
            <a:r>
              <a:rPr lang="it-IT" sz="2200" dirty="0"/>
              <a:t> delle indicazioni etiche comporta la ripresa dell’altra domanda alla base delle differenti ermeneutiche del </a:t>
            </a:r>
            <a:r>
              <a:rPr lang="it-IT" sz="2200" b="1" dirty="0"/>
              <a:t>discorso della montagna</a:t>
            </a:r>
            <a:r>
              <a:rPr lang="it-IT" sz="2200" dirty="0"/>
              <a:t>, prodotta soprattutto in ambito teologico-morale: se essa sottenda </a:t>
            </a:r>
            <a:r>
              <a:rPr lang="it-IT" sz="2200" b="1" dirty="0"/>
              <a:t>un’istanza etica universale</a:t>
            </a:r>
            <a:r>
              <a:rPr lang="it-IT" sz="2200" dirty="0"/>
              <a:t>. </a:t>
            </a:r>
            <a:endParaRPr lang="it-IT" sz="2200" dirty="0" smtClean="0"/>
          </a:p>
          <a:p>
            <a:pPr marL="0" indent="0" algn="just">
              <a:buNone/>
            </a:pPr>
            <a:r>
              <a:rPr lang="it-IT" sz="2200" dirty="0" smtClean="0"/>
              <a:t>Il </a:t>
            </a:r>
            <a:r>
              <a:rPr lang="it-IT" sz="2200" dirty="0"/>
              <a:t>portato universale delle parole di Gesù è lo stesso della Torah, nella misura in cui si comprende che, a partire dal </a:t>
            </a:r>
            <a:r>
              <a:rPr lang="it-IT" sz="2200" b="1" dirty="0"/>
              <a:t>particolare</a:t>
            </a:r>
            <a:r>
              <a:rPr lang="it-IT" sz="2200" dirty="0"/>
              <a:t>, trovi il suo </a:t>
            </a:r>
            <a:r>
              <a:rPr lang="it-IT" sz="2200" b="1" dirty="0"/>
              <a:t>contesto opportuno la questione dell’universalità</a:t>
            </a:r>
            <a:r>
              <a:rPr lang="it-IT" sz="2200" dirty="0" smtClean="0"/>
              <a:t>.</a:t>
            </a:r>
          </a:p>
          <a:p>
            <a:pPr marL="0" indent="0" algn="just">
              <a:buNone/>
            </a:pPr>
            <a:r>
              <a:rPr lang="it-IT" sz="2200" dirty="0"/>
              <a:t>Il processo di universalizzazione della legge, soggiacente alla parola di Gesù, non può non considerare come queste parole siano </a:t>
            </a:r>
            <a:r>
              <a:rPr lang="it-IT" sz="2200" b="1" dirty="0"/>
              <a:t>affidate in primo luogo ai discepoli</a:t>
            </a:r>
            <a:r>
              <a:rPr lang="it-IT" sz="2200" dirty="0"/>
              <a:t>, chiamati a testimoniarne la forza umanamente costruttiva e il riferimento imprescindibile alla persona del Maestro per coglierne la caratteristica valenza. </a:t>
            </a:r>
            <a:r>
              <a:rPr lang="it-IT" sz="2200" dirty="0" smtClean="0"/>
              <a:t> </a:t>
            </a:r>
          </a:p>
          <a:p>
            <a:pPr marL="0" indent="0">
              <a:buNone/>
            </a:pPr>
            <a:endParaRPr lang="it-IT" dirty="0"/>
          </a:p>
        </p:txBody>
      </p:sp>
    </p:spTree>
    <p:extLst>
      <p:ext uri="{BB962C8B-B14F-4D97-AF65-F5344CB8AC3E}">
        <p14:creationId xmlns:p14="http://schemas.microsoft.com/office/powerpoint/2010/main" val="1829847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6455" y="1739716"/>
            <a:ext cx="7543801" cy="4488805"/>
          </a:xfrm>
        </p:spPr>
        <p:txBody>
          <a:bodyPr>
            <a:normAutofit/>
          </a:bodyPr>
          <a:lstStyle/>
          <a:p>
            <a:pPr algn="just"/>
            <a:r>
              <a:rPr lang="it-IT" sz="2200" dirty="0"/>
              <a:t>L</a:t>
            </a:r>
            <a:r>
              <a:rPr lang="it-IT" sz="2200" dirty="0" smtClean="0"/>
              <a:t>a </a:t>
            </a:r>
            <a:r>
              <a:rPr lang="it-IT" sz="2200" dirty="0"/>
              <a:t>prima responsabilità del soggetto di fronte alla norma, per evitare che essa appaia distonica con la forma stessa della vita, è di </a:t>
            </a:r>
            <a:r>
              <a:rPr lang="it-IT" sz="2200" b="1" dirty="0"/>
              <a:t>interpretare l’istanza che essa pone in rapporto al bene che essa tutela o raccomanda</a:t>
            </a:r>
            <a:r>
              <a:rPr lang="it-IT" sz="2200" dirty="0"/>
              <a:t>. </a:t>
            </a:r>
            <a:endParaRPr lang="it-IT" sz="2200" dirty="0" smtClean="0"/>
          </a:p>
          <a:p>
            <a:pPr algn="just"/>
            <a:r>
              <a:rPr lang="it-IT" sz="2200" dirty="0" smtClean="0"/>
              <a:t>Tale </a:t>
            </a:r>
            <a:r>
              <a:rPr lang="it-IT" sz="2200" dirty="0"/>
              <a:t>attitudine ermeneutica, di fatto quella propria della coscienza che </a:t>
            </a:r>
            <a:r>
              <a:rPr lang="it-IT" sz="2200" b="1" dirty="0"/>
              <a:t>si protende al “giudizio prudente</a:t>
            </a:r>
            <a:r>
              <a:rPr lang="it-IT" sz="2200" b="1" dirty="0" smtClean="0"/>
              <a:t>”</a:t>
            </a:r>
            <a:r>
              <a:rPr lang="it-IT" sz="2200" dirty="0" smtClean="0"/>
              <a:t>, </a:t>
            </a:r>
            <a:r>
              <a:rPr lang="it-IT" sz="2200" dirty="0"/>
              <a:t>è appunto interpretazione, non creazione </a:t>
            </a:r>
            <a:r>
              <a:rPr lang="it-IT" sz="2200" i="1" dirty="0"/>
              <a:t>ex nihilo</a:t>
            </a:r>
            <a:r>
              <a:rPr lang="it-IT" sz="2200" dirty="0"/>
              <a:t> del senso. È un portar fuori quanto </a:t>
            </a:r>
            <a:r>
              <a:rPr lang="it-IT" sz="2200" dirty="0" smtClean="0"/>
              <a:t>realmente </a:t>
            </a:r>
            <a:r>
              <a:rPr lang="it-IT" sz="2200" dirty="0"/>
              <a:t>implicato nella sua forma quando è posta di fronte alla storicità dell’azione. </a:t>
            </a:r>
            <a:endParaRPr lang="it-IT" sz="2200" dirty="0" smtClean="0"/>
          </a:p>
          <a:p>
            <a:pPr algn="just"/>
            <a:r>
              <a:rPr lang="it-IT" sz="2200" b="1" dirty="0" smtClean="0"/>
              <a:t>Interpretazione </a:t>
            </a:r>
            <a:r>
              <a:rPr lang="it-IT" sz="2200" b="1" dirty="0"/>
              <a:t>che non crea, ma che è certamente creativa</a:t>
            </a:r>
            <a:r>
              <a:rPr lang="it-IT" sz="2200" dirty="0"/>
              <a:t>, nel senso dell’</a:t>
            </a:r>
            <a:r>
              <a:rPr lang="it-IT" sz="2200" i="1" dirty="0"/>
              <a:t>inventio</a:t>
            </a:r>
            <a:r>
              <a:rPr lang="it-IT" sz="2200" dirty="0"/>
              <a:t> e della misura appropriata in accordo alla </a:t>
            </a:r>
            <a:r>
              <a:rPr lang="it-IT" sz="2200" i="1" dirty="0" err="1"/>
              <a:t>phronesis</a:t>
            </a:r>
            <a:r>
              <a:rPr lang="it-IT" sz="2200" dirty="0"/>
              <a:t> e che rende, pertanto, la norma stessa non-indifferente alla sua modalità </a:t>
            </a:r>
            <a:r>
              <a:rPr lang="it-IT" sz="2200" dirty="0" smtClean="0"/>
              <a:t>esecutiva.</a:t>
            </a:r>
            <a:endParaRPr lang="it-IT" sz="2200" dirty="0"/>
          </a:p>
        </p:txBody>
      </p:sp>
    </p:spTree>
    <p:extLst>
      <p:ext uri="{BB962C8B-B14F-4D97-AF65-F5344CB8AC3E}">
        <p14:creationId xmlns:p14="http://schemas.microsoft.com/office/powerpoint/2010/main" val="15108161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462301"/>
          </a:xfrm>
        </p:spPr>
        <p:txBody>
          <a:bodyPr>
            <a:normAutofit fontScale="92500"/>
          </a:bodyPr>
          <a:lstStyle/>
          <a:p>
            <a:pPr algn="just"/>
            <a:r>
              <a:rPr lang="it-IT" sz="2200" dirty="0"/>
              <a:t>A riguardo l’accesso alla semantica evangelica della “regola d’oro” non sarà da intendere primariamente come rivendicazione di un senso autentico di essa contro ad altre ipotizzabili letture, ma richiede di essere giudicato nella sua capacità inventiva di nuove aperture inedite del senso, al di là di ogni scontata lettura re-interpretante.</a:t>
            </a:r>
          </a:p>
          <a:p>
            <a:pPr algn="just"/>
            <a:r>
              <a:rPr lang="it-IT" sz="2200" b="1" dirty="0"/>
              <a:t>L’esemplare esperimento ermeneutico della massima evangelica è rintracciabile nella parabola lucana del “buon Samaritano” </a:t>
            </a:r>
            <a:r>
              <a:rPr lang="it-IT" sz="2200" dirty="0"/>
              <a:t>(</a:t>
            </a:r>
            <a:r>
              <a:rPr lang="it-IT" sz="2200" i="1" dirty="0"/>
              <a:t>Lc </a:t>
            </a:r>
            <a:r>
              <a:rPr lang="it-IT" sz="2200" dirty="0"/>
              <a:t>10, 29-37). In essa la chiave di comprensione teologica precede ogni possibile trasferimento sul piano comportamentale. Certamente rappresenta un buon esempio dell’empatia che la “regola d’oro” sembra indicare come modalità di accostamento all’altro. Ma questo «mettersi nei panni dell’altro» non deve, in ogni caso, condurre ad «abbandonare il proprio» (</a:t>
            </a:r>
            <a:r>
              <a:rPr lang="it-IT" sz="2200" dirty="0" err="1"/>
              <a:t>Christoph</a:t>
            </a:r>
            <a:r>
              <a:rPr lang="it-IT" sz="2200" dirty="0"/>
              <a:t> </a:t>
            </a:r>
            <a:r>
              <a:rPr lang="it-IT" sz="2200" dirty="0" err="1"/>
              <a:t>Theobald</a:t>
            </a:r>
            <a:r>
              <a:rPr lang="it-IT" sz="2200" dirty="0"/>
              <a:t>) in quanto radicato sull’elaborazione da parte del discepolo di essere stato preceduto da un amore incondizionato. </a:t>
            </a:r>
          </a:p>
          <a:p>
            <a:endParaRPr lang="it-IT" dirty="0"/>
          </a:p>
        </p:txBody>
      </p:sp>
    </p:spTree>
    <p:extLst>
      <p:ext uri="{BB962C8B-B14F-4D97-AF65-F5344CB8AC3E}">
        <p14:creationId xmlns:p14="http://schemas.microsoft.com/office/powerpoint/2010/main" val="40483937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 concludere</a:t>
            </a:r>
            <a:endParaRPr lang="it-IT" dirty="0"/>
          </a:p>
        </p:txBody>
      </p:sp>
      <p:sp>
        <p:nvSpPr>
          <p:cNvPr id="3" name="Segnaposto contenuto 2"/>
          <p:cNvSpPr>
            <a:spLocks noGrp="1"/>
          </p:cNvSpPr>
          <p:nvPr>
            <p:ph idx="1"/>
          </p:nvPr>
        </p:nvSpPr>
        <p:spPr>
          <a:xfrm>
            <a:off x="437322" y="1737361"/>
            <a:ext cx="8242851" cy="4422544"/>
          </a:xfrm>
        </p:spPr>
        <p:txBody>
          <a:bodyPr>
            <a:noAutofit/>
          </a:bodyPr>
          <a:lstStyle/>
          <a:p>
            <a:pPr algn="just"/>
            <a:r>
              <a:rPr lang="it-IT" sz="2200" dirty="0"/>
              <a:t>Erede di un’operazione </a:t>
            </a:r>
            <a:r>
              <a:rPr lang="it-IT" sz="2200" dirty="0" smtClean="0"/>
              <a:t>basata </a:t>
            </a:r>
            <a:r>
              <a:rPr lang="it-IT" sz="2200" dirty="0"/>
              <a:t>sulla “</a:t>
            </a:r>
            <a:r>
              <a:rPr lang="it-IT" sz="2200" dirty="0" err="1"/>
              <a:t>sapienzializzazione</a:t>
            </a:r>
            <a:r>
              <a:rPr lang="it-IT" sz="2200" dirty="0"/>
              <a:t>” della </a:t>
            </a:r>
            <a:r>
              <a:rPr lang="it-IT" sz="2200" i="1" dirty="0"/>
              <a:t>Torah</a:t>
            </a:r>
            <a:r>
              <a:rPr lang="it-IT" sz="2200" dirty="0"/>
              <a:t>, la “regola d’oro”, ricompresa all’interno della tradizione teologica cristiana, conserva un linguaggio ad alta densità simbolica, in grado di abbracciare integralmente lo spettro dell’etica, tuttavia non senza una precisa opzione indice di quell’obbligazione reciproca che non solo definisce le giuste relazioni istituzionali, ma indirizza a </a:t>
            </a:r>
            <a:r>
              <a:rPr lang="it-IT" sz="2200" b="1" dirty="0"/>
              <a:t>un codice di prossimità radicato nell’identità stessa della persona</a:t>
            </a:r>
            <a:r>
              <a:rPr lang="it-IT" sz="2200" dirty="0"/>
              <a:t>. </a:t>
            </a:r>
            <a:endParaRPr lang="it-IT" sz="2200" dirty="0" smtClean="0"/>
          </a:p>
          <a:p>
            <a:pPr algn="just"/>
            <a:r>
              <a:rPr lang="it-IT" sz="2200" dirty="0" smtClean="0"/>
              <a:t>«</a:t>
            </a:r>
            <a:r>
              <a:rPr lang="it-IT" sz="2200" dirty="0"/>
              <a:t>Fare agli altri quello che vorresti sia fatto a te» interfaccia due livelli in cui si rintracciano sia la chiave teologica della </a:t>
            </a:r>
            <a:r>
              <a:rPr lang="it-IT" sz="2200" b="1" dirty="0"/>
              <a:t>buona circolazione della sovrabbondanza dell’amore del Padre e della sua misericordia </a:t>
            </a:r>
            <a:r>
              <a:rPr lang="it-IT" sz="2200" dirty="0"/>
              <a:t>(così nella sua contestualizzazione evangelica), sia l’invito a scoprire, prima ancora della socialità, delle sue regole e norme, </a:t>
            </a:r>
            <a:r>
              <a:rPr lang="it-IT" sz="2200" b="1" dirty="0"/>
              <a:t>la radice della prossimità come costitutiva dell’umano</a:t>
            </a:r>
            <a:r>
              <a:rPr lang="it-IT" sz="2200" dirty="0"/>
              <a:t>.</a:t>
            </a:r>
          </a:p>
        </p:txBody>
      </p:sp>
    </p:spTree>
    <p:extLst>
      <p:ext uri="{BB962C8B-B14F-4D97-AF65-F5344CB8AC3E}">
        <p14:creationId xmlns:p14="http://schemas.microsoft.com/office/powerpoint/2010/main" val="23147281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3200" dirty="0"/>
              <a:t>Pur nell’ambiguità della sua formulazione, la “regola d’oro” organizza un possibile </a:t>
            </a:r>
            <a:r>
              <a:rPr lang="it-IT" sz="3200" b="1" dirty="0"/>
              <a:t>universalismo morale</a:t>
            </a:r>
            <a:r>
              <a:rPr lang="it-IT" sz="3200" dirty="0"/>
              <a:t>, basato sul rispetto dell’eguale </a:t>
            </a:r>
            <a:r>
              <a:rPr lang="it-IT" sz="3200" b="1" dirty="0"/>
              <a:t>dignità</a:t>
            </a:r>
            <a:r>
              <a:rPr lang="it-IT" sz="3200" dirty="0"/>
              <a:t> delle persone non omologante, ma costantemente vigile nel prestare attenzione alla loro </a:t>
            </a:r>
            <a:r>
              <a:rPr lang="it-IT" sz="3200" b="1" dirty="0"/>
              <a:t>differenza</a:t>
            </a:r>
            <a:r>
              <a:rPr lang="it-IT" sz="3200" dirty="0"/>
              <a:t>, non tanto nella dimensione di un processo di consensualità astratta, bensì in quella del </a:t>
            </a:r>
            <a:r>
              <a:rPr lang="it-IT" sz="3200" b="1" dirty="0"/>
              <a:t>concreto riconoscimento </a:t>
            </a:r>
            <a:r>
              <a:rPr lang="it-IT" sz="3200" b="1" dirty="0" smtClean="0"/>
              <a:t>intersoggettivo</a:t>
            </a:r>
            <a:r>
              <a:rPr lang="it-IT" sz="3200" dirty="0" smtClean="0"/>
              <a:t>.</a:t>
            </a:r>
            <a:endParaRPr lang="it-IT" sz="3200" dirty="0"/>
          </a:p>
        </p:txBody>
      </p:sp>
    </p:spTree>
    <p:extLst>
      <p:ext uri="{BB962C8B-B14F-4D97-AF65-F5344CB8AC3E}">
        <p14:creationId xmlns:p14="http://schemas.microsoft.com/office/powerpoint/2010/main" val="1547351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343031"/>
          </a:xfrm>
        </p:spPr>
        <p:txBody>
          <a:bodyPr>
            <a:noAutofit/>
          </a:bodyPr>
          <a:lstStyle/>
          <a:p>
            <a:pPr algn="just"/>
            <a:r>
              <a:rPr lang="it-IT" sz="2800" dirty="0"/>
              <a:t>L’istanza della </a:t>
            </a:r>
            <a:r>
              <a:rPr lang="it-IT" sz="2800" i="1" dirty="0" err="1"/>
              <a:t>lex</a:t>
            </a:r>
            <a:r>
              <a:rPr lang="it-IT" sz="2800" i="1" dirty="0"/>
              <a:t> </a:t>
            </a:r>
            <a:r>
              <a:rPr lang="it-IT" sz="2800" i="1" dirty="0" err="1"/>
              <a:t>naturae</a:t>
            </a:r>
            <a:r>
              <a:rPr lang="it-IT" sz="2800" dirty="0"/>
              <a:t> </a:t>
            </a:r>
            <a:r>
              <a:rPr lang="it-IT" sz="2800" dirty="0" smtClean="0"/>
              <a:t>non </a:t>
            </a:r>
            <a:r>
              <a:rPr lang="it-IT" sz="2800" dirty="0"/>
              <a:t>è più o meno esplicitamente confermata dal Vangelo e messa a confronto con un supposto compimento posto su un piano soprannaturale, che pure non distrugge ma perfeziona quello </a:t>
            </a:r>
            <a:r>
              <a:rPr lang="it-IT" sz="2800" dirty="0" smtClean="0"/>
              <a:t>naturale.</a:t>
            </a:r>
          </a:p>
          <a:p>
            <a:pPr algn="just"/>
            <a:r>
              <a:rPr lang="it-IT" sz="2800" dirty="0" smtClean="0"/>
              <a:t>Piuttosto </a:t>
            </a:r>
            <a:r>
              <a:rPr lang="it-IT" sz="2800" b="1" dirty="0"/>
              <a:t>la parola di Gesù «porta a rivelazione la verità della </a:t>
            </a:r>
            <a:r>
              <a:rPr lang="it-IT" sz="2800" b="1" i="1" dirty="0"/>
              <a:t>natura</a:t>
            </a:r>
            <a:r>
              <a:rPr lang="it-IT" sz="2800" b="1" dirty="0"/>
              <a:t> umana» </a:t>
            </a:r>
            <a:r>
              <a:rPr lang="it-IT" sz="2800" dirty="0"/>
              <a:t>con il suo radicamento nell’Origine e, pertanto, tesa al suo compimento escatologico definitivo come dinamica di </a:t>
            </a:r>
            <a:r>
              <a:rPr lang="it-IT" sz="2800" b="1" dirty="0"/>
              <a:t>una verità insita nell’esperienza umana universale</a:t>
            </a:r>
            <a:r>
              <a:rPr lang="it-IT" sz="2800" dirty="0"/>
              <a:t>. </a:t>
            </a:r>
          </a:p>
        </p:txBody>
      </p:sp>
    </p:spTree>
    <p:extLst>
      <p:ext uri="{BB962C8B-B14F-4D97-AF65-F5344CB8AC3E}">
        <p14:creationId xmlns:p14="http://schemas.microsoft.com/office/powerpoint/2010/main" val="3452795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0087" y="1673456"/>
            <a:ext cx="8057322" cy="4023360"/>
          </a:xfrm>
        </p:spPr>
        <p:txBody>
          <a:bodyPr>
            <a:noAutofit/>
          </a:bodyPr>
          <a:lstStyle/>
          <a:p>
            <a:pPr algn="just"/>
            <a:r>
              <a:rPr lang="it-IT" sz="2400" dirty="0"/>
              <a:t>«Il nesso tra la legge di Dio </a:t>
            </a:r>
            <a:r>
              <a:rPr lang="it-IT" sz="2400" i="1" dirty="0" err="1"/>
              <a:t>posita</a:t>
            </a:r>
            <a:r>
              <a:rPr lang="it-IT" sz="2400" dirty="0"/>
              <a:t>, data dunque nel tempo – il decalogo innanzi tutto e rispettivamente la stessa </a:t>
            </a:r>
            <a:r>
              <a:rPr lang="it-IT" sz="2400" i="1" dirty="0" err="1"/>
              <a:t>lex</a:t>
            </a:r>
            <a:r>
              <a:rPr lang="it-IT" sz="2400" i="1" dirty="0"/>
              <a:t> </a:t>
            </a:r>
            <a:r>
              <a:rPr lang="it-IT" sz="2400" i="1" dirty="0" err="1"/>
              <a:t>evangelii</a:t>
            </a:r>
            <a:r>
              <a:rPr lang="it-IT" sz="2400" dirty="0"/>
              <a:t> – e la </a:t>
            </a:r>
            <a:r>
              <a:rPr lang="it-IT" sz="2400" i="1" dirty="0" err="1"/>
              <a:t>lex</a:t>
            </a:r>
            <a:r>
              <a:rPr lang="it-IT" sz="2400" i="1" dirty="0"/>
              <a:t> </a:t>
            </a:r>
            <a:r>
              <a:rPr lang="it-IT" sz="2400" i="1" dirty="0" err="1"/>
              <a:t>indita</a:t>
            </a:r>
            <a:r>
              <a:rPr lang="it-IT" sz="2400" dirty="0"/>
              <a:t> data dal Dio Creatore, e in tal senso </a:t>
            </a:r>
            <a:r>
              <a:rPr lang="it-IT" sz="2400" i="1" dirty="0"/>
              <a:t>naturale</a:t>
            </a:r>
            <a:r>
              <a:rPr lang="it-IT" sz="2400" dirty="0"/>
              <a:t>, trova preciso riscontro in una tesi, che appare comune presso gli scritti cristiani dei primi secoli», la tesi «che interpreta i comandamenti proposti dal vangelo quale rivelazione escatologica della legge naturale</a:t>
            </a:r>
            <a:r>
              <a:rPr lang="it-IT" sz="2400" dirty="0" smtClean="0"/>
              <a:t>» (G. </a:t>
            </a:r>
            <a:r>
              <a:rPr lang="it-IT" sz="2400" cap="small" dirty="0"/>
              <a:t>Angelini</a:t>
            </a:r>
            <a:r>
              <a:rPr lang="it-IT" sz="2400" dirty="0"/>
              <a:t>, </a:t>
            </a:r>
            <a:r>
              <a:rPr lang="it-IT" sz="2400" i="1" dirty="0"/>
              <a:t>La legge naturale</a:t>
            </a:r>
            <a:r>
              <a:rPr lang="it-IT" sz="2400" dirty="0"/>
              <a:t>, </a:t>
            </a:r>
            <a:r>
              <a:rPr lang="it-IT" sz="2400" dirty="0" smtClean="0"/>
              <a:t>207).</a:t>
            </a:r>
          </a:p>
          <a:p>
            <a:pPr algn="just"/>
            <a:r>
              <a:rPr lang="it-IT" sz="2400" b="1" dirty="0"/>
              <a:t>L</a:t>
            </a:r>
            <a:r>
              <a:rPr lang="it-IT" sz="2400" b="1" dirty="0" smtClean="0"/>
              <a:t>’accostamento </a:t>
            </a:r>
            <a:r>
              <a:rPr lang="it-IT" sz="2400" b="1" dirty="0"/>
              <a:t>alla legge </a:t>
            </a:r>
            <a:r>
              <a:rPr lang="it-IT" sz="2400" b="1" dirty="0" smtClean="0"/>
              <a:t>naturale </a:t>
            </a:r>
            <a:r>
              <a:rPr lang="it-IT" sz="2400" dirty="0" smtClean="0"/>
              <a:t>non dovrebbe essere </a:t>
            </a:r>
            <a:r>
              <a:rPr lang="it-IT" sz="2400" dirty="0" smtClean="0"/>
              <a:t>prodotto </a:t>
            </a:r>
            <a:r>
              <a:rPr lang="it-IT" sz="2400" dirty="0" smtClean="0"/>
              <a:t>per </a:t>
            </a:r>
            <a:r>
              <a:rPr lang="it-IT" sz="2400" dirty="0"/>
              <a:t>separazione di un elemento riconducibile alla </a:t>
            </a:r>
            <a:r>
              <a:rPr lang="it-IT" sz="2400" i="1" dirty="0" smtClean="0"/>
              <a:t>ratio </a:t>
            </a:r>
            <a:r>
              <a:rPr lang="it-IT" sz="2400" i="1" dirty="0"/>
              <a:t>creata</a:t>
            </a:r>
            <a:r>
              <a:rPr lang="it-IT" sz="2400" dirty="0"/>
              <a:t> o ai </a:t>
            </a:r>
            <a:r>
              <a:rPr lang="it-IT" sz="2400" i="1" dirty="0" err="1"/>
              <a:t>motus</a:t>
            </a:r>
            <a:r>
              <a:rPr lang="it-IT" sz="2400" dirty="0"/>
              <a:t> spontanei (fisico-psichici) che indirizzano lo sviluppo delle caratteristiche proprie di un vivente, ma </a:t>
            </a:r>
            <a:r>
              <a:rPr lang="it-IT" sz="2400" b="1" dirty="0"/>
              <a:t>nella fede che afferma il compimento di ogni legge in </a:t>
            </a:r>
            <a:r>
              <a:rPr lang="it-IT" sz="2400" b="1" dirty="0" smtClean="0"/>
              <a:t>Cristo</a:t>
            </a:r>
            <a:r>
              <a:rPr lang="it-IT" sz="2400" dirty="0" smtClean="0"/>
              <a:t>.</a:t>
            </a:r>
            <a:endParaRPr lang="it-IT" sz="2400" dirty="0"/>
          </a:p>
        </p:txBody>
      </p:sp>
    </p:spTree>
    <p:extLst>
      <p:ext uri="{BB962C8B-B14F-4D97-AF65-F5344CB8AC3E}">
        <p14:creationId xmlns:p14="http://schemas.microsoft.com/office/powerpoint/2010/main" val="2758968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L’amore e il comandamento</a:t>
            </a:r>
            <a:endParaRPr lang="it-IT" dirty="0"/>
          </a:p>
        </p:txBody>
      </p:sp>
      <p:sp>
        <p:nvSpPr>
          <p:cNvPr id="3" name="Segnaposto contenuto 2"/>
          <p:cNvSpPr>
            <a:spLocks noGrp="1"/>
          </p:cNvSpPr>
          <p:nvPr>
            <p:ph idx="1"/>
          </p:nvPr>
        </p:nvSpPr>
        <p:spPr>
          <a:xfrm>
            <a:off x="822959" y="1737360"/>
            <a:ext cx="7543801" cy="4530917"/>
          </a:xfrm>
        </p:spPr>
        <p:txBody>
          <a:bodyPr>
            <a:noAutofit/>
          </a:bodyPr>
          <a:lstStyle/>
          <a:p>
            <a:pPr algn="just"/>
            <a:r>
              <a:rPr lang="it-IT" sz="2400" dirty="0"/>
              <a:t>Non può sfuggire </a:t>
            </a:r>
            <a:r>
              <a:rPr lang="it-IT" sz="2400" b="1" dirty="0"/>
              <a:t>la “paradossalità” del comandamento evangelico dell’amore</a:t>
            </a:r>
            <a:r>
              <a:rPr lang="it-IT" sz="2400" dirty="0"/>
              <a:t>, là dove si istituisce, a livello ingenuo, una connessione improbabile tra ciò che è sentito come atto di libertà (l’amore, appunto) ed è espresso nella forma di un comandamento, percepito come imposto e alternativo alla libertà stessa. </a:t>
            </a:r>
            <a:endParaRPr lang="it-IT" sz="2400" dirty="0" smtClean="0"/>
          </a:p>
          <a:p>
            <a:pPr algn="just"/>
            <a:r>
              <a:rPr lang="it-IT" sz="2400" dirty="0" smtClean="0"/>
              <a:t>L’eccedenza </a:t>
            </a:r>
            <a:r>
              <a:rPr lang="it-IT" sz="2400" dirty="0"/>
              <a:t>e sovrabbondanza dell’amore è stata </a:t>
            </a:r>
            <a:r>
              <a:rPr lang="it-IT" sz="2400" dirty="0" smtClean="0"/>
              <a:t>intuita </a:t>
            </a:r>
            <a:r>
              <a:rPr lang="it-IT" sz="2400" dirty="0"/>
              <a:t>da Paul </a:t>
            </a:r>
            <a:r>
              <a:rPr lang="it-IT" sz="2400" dirty="0" err="1" smtClean="0"/>
              <a:t>Ricoeur</a:t>
            </a:r>
            <a:r>
              <a:rPr lang="it-IT" sz="2400" dirty="0"/>
              <a:t>.</a:t>
            </a:r>
            <a:r>
              <a:rPr lang="it-IT" sz="2400" dirty="0" smtClean="0"/>
              <a:t> </a:t>
            </a:r>
            <a:r>
              <a:rPr lang="it-IT" sz="2400" dirty="0"/>
              <a:t>P</a:t>
            </a:r>
            <a:r>
              <a:rPr lang="it-IT" sz="2400" dirty="0" smtClean="0"/>
              <a:t>ur </a:t>
            </a:r>
            <a:r>
              <a:rPr lang="it-IT" sz="2400" dirty="0"/>
              <a:t>presentandosi </a:t>
            </a:r>
            <a:r>
              <a:rPr lang="it-IT" sz="2400" dirty="0" smtClean="0"/>
              <a:t>nella </a:t>
            </a:r>
            <a:r>
              <a:rPr lang="it-IT" sz="2400" dirty="0"/>
              <a:t>forma di un comandamento, </a:t>
            </a:r>
            <a:r>
              <a:rPr lang="it-IT" sz="2400" dirty="0" smtClean="0"/>
              <a:t>è </a:t>
            </a:r>
            <a:r>
              <a:rPr lang="it-IT" sz="2400" dirty="0"/>
              <a:t>ben più di un precetto o di un dovere morale: </a:t>
            </a:r>
            <a:r>
              <a:rPr lang="it-IT" sz="2400" b="1" dirty="0"/>
              <a:t>il suo statuto è di introdurre in un’economia superiore alla logica dell’uguaglianza e dello scambio reciproco</a:t>
            </a:r>
            <a:r>
              <a:rPr lang="it-IT" sz="2400" dirty="0"/>
              <a:t>, sempre esposto alla sua degenerazione </a:t>
            </a:r>
            <a:r>
              <a:rPr lang="it-IT" sz="2400" dirty="0" smtClean="0"/>
              <a:t>utilitaristica.</a:t>
            </a:r>
            <a:endParaRPr lang="it-IT" sz="2400" dirty="0"/>
          </a:p>
        </p:txBody>
      </p:sp>
    </p:spTree>
    <p:extLst>
      <p:ext uri="{BB962C8B-B14F-4D97-AF65-F5344CB8AC3E}">
        <p14:creationId xmlns:p14="http://schemas.microsoft.com/office/powerpoint/2010/main" val="1025848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smtClean="0"/>
              <a:t>«È </a:t>
            </a:r>
            <a:r>
              <a:rPr lang="it-IT" sz="2800" dirty="0"/>
              <a:t>la parola che l’amante rivolge all’amata: “Amami”. Questa inattesa distinzione tra comandamento e Legge ha senso solo se si ammette che il comandamento d’amare è l’amore stesso, raccomandante se stesso. […] L’amore è oggetto e soggetto del comandamento, o, in altri termini, è un comandamento che contiene le condizioni della sua propria obbedienza grazie alla tenerezza dell’esortazione “Amami</a:t>
            </a:r>
            <a:r>
              <a:rPr lang="it-IT" sz="2800" dirty="0" smtClean="0"/>
              <a:t>!”» (</a:t>
            </a:r>
            <a:r>
              <a:rPr lang="it-IT" sz="2800" dirty="0"/>
              <a:t>P. </a:t>
            </a:r>
            <a:r>
              <a:rPr lang="it-IT" sz="2800" cap="small" dirty="0" err="1"/>
              <a:t>Ricoeur</a:t>
            </a:r>
            <a:r>
              <a:rPr lang="it-IT" sz="2800" dirty="0"/>
              <a:t>, </a:t>
            </a:r>
            <a:r>
              <a:rPr lang="it-IT" sz="2800" i="1" dirty="0"/>
              <a:t>Amore e giustizia</a:t>
            </a:r>
            <a:r>
              <a:rPr lang="it-IT" sz="2800" dirty="0"/>
              <a:t>, </a:t>
            </a:r>
            <a:r>
              <a:rPr lang="it-IT" sz="2800" dirty="0" err="1"/>
              <a:t>Morcelliana</a:t>
            </a:r>
            <a:r>
              <a:rPr lang="it-IT" sz="2800" dirty="0"/>
              <a:t>, Brescia 2000, </a:t>
            </a:r>
            <a:r>
              <a:rPr lang="it-IT" sz="2800" dirty="0" smtClean="0"/>
              <a:t>16).</a:t>
            </a:r>
            <a:endParaRPr lang="it-IT" sz="2800" dirty="0"/>
          </a:p>
        </p:txBody>
      </p:sp>
    </p:spTree>
    <p:extLst>
      <p:ext uri="{BB962C8B-B14F-4D97-AF65-F5344CB8AC3E}">
        <p14:creationId xmlns:p14="http://schemas.microsoft.com/office/powerpoint/2010/main" val="39279926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66221"/>
            <a:ext cx="7543801" cy="4023360"/>
          </a:xfrm>
        </p:spPr>
        <p:txBody>
          <a:bodyPr>
            <a:noAutofit/>
          </a:bodyPr>
          <a:lstStyle/>
          <a:p>
            <a:pPr algn="just"/>
            <a:r>
              <a:rPr lang="it-IT" sz="2400" dirty="0"/>
              <a:t>Il comandamento dell’amore di Dio specifica la Prima parola del Decalogo, che impone di riconoscere l’Alterità irriducibile di Dio a ogni tentazione idolatrica e preserva la fede da ogni forma di schiavitù nei confronti di un’anonima e capricciosa volontà di Dio</a:t>
            </a:r>
            <a:r>
              <a:rPr lang="it-IT" sz="2400" dirty="0" smtClean="0"/>
              <a:t>.</a:t>
            </a:r>
          </a:p>
          <a:p>
            <a:pPr algn="just"/>
            <a:r>
              <a:rPr lang="it-IT" sz="2400" dirty="0"/>
              <a:t>Ciò che scaturisce dall’esperienza dell’amore divino per l’uomo non può che essere </a:t>
            </a:r>
            <a:r>
              <a:rPr lang="it-IT" sz="2400" b="1" dirty="0"/>
              <a:t>un atto creativo che impegna la libertà e, come tale, è espressione della possibilità e del volere umano, in un senso ben più radicale del puro dovere</a:t>
            </a:r>
            <a:r>
              <a:rPr lang="it-IT" sz="2400" dirty="0"/>
              <a:t>, ma attraverso una piena identificazione di sé nell’atto di amare, entrando così in dialogo con Dio secondo la sua modalità di rivelarsi all’uomo: «con tutto il cuore, con tutta l’anima e con tutte le forze» (cfr. </a:t>
            </a:r>
            <a:r>
              <a:rPr lang="it-IT" sz="2400" dirty="0" err="1"/>
              <a:t>Dt</a:t>
            </a:r>
            <a:r>
              <a:rPr lang="it-IT" sz="2400" dirty="0"/>
              <a:t> 6, 4-9). </a:t>
            </a:r>
          </a:p>
        </p:txBody>
      </p:sp>
    </p:spTree>
    <p:extLst>
      <p:ext uri="{BB962C8B-B14F-4D97-AF65-F5344CB8AC3E}">
        <p14:creationId xmlns:p14="http://schemas.microsoft.com/office/powerpoint/2010/main" val="2850953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smtClean="0"/>
              <a:t>«Il </a:t>
            </a:r>
            <a:r>
              <a:rPr lang="it-IT" sz="2400" dirty="0"/>
              <a:t>primo comandamento </a:t>
            </a:r>
            <a:r>
              <a:rPr lang="it-IT" sz="2400" dirty="0" smtClean="0"/>
              <a:t>parla </a:t>
            </a:r>
            <a:r>
              <a:rPr lang="it-IT" sz="2400" dirty="0"/>
              <a:t>il linguaggio della passione e dell’affezione, inequivocabilmente. Non comanda semplicemente l’obbedienza, né prescrive semplicemente l’assenso. Raccomanda l’affezione del cuore come la forma propria dell’obbedienza e dell’assenso. Della fede insomma. L’obbedienza senza affezione è conformità senza intelligenza, senza libertà, senza relazione effettiva che corrisponda alla verità del rapporto. Riconoscimento ingiustificato. Nell’intenzione di “Dio”, in realtà, un simile rapporto è senza giustizia. Ferisce l’onore di Dio, gli riconosce una pretesa legittimamente dispotica e consegna la fede ad un’antropologia </a:t>
            </a:r>
            <a:r>
              <a:rPr lang="it-IT" sz="2400" dirty="0" smtClean="0"/>
              <a:t>dell’assoggettamento» (P. </a:t>
            </a:r>
            <a:r>
              <a:rPr lang="it-IT" sz="2400" cap="small" dirty="0" err="1"/>
              <a:t>Sequeri</a:t>
            </a:r>
            <a:r>
              <a:rPr lang="it-IT" sz="2400" dirty="0"/>
              <a:t>, </a:t>
            </a:r>
            <a:r>
              <a:rPr lang="it-IT" sz="2400" i="1" dirty="0"/>
              <a:t>Non ultima è la morte</a:t>
            </a:r>
            <a:r>
              <a:rPr lang="it-IT" sz="2400" dirty="0"/>
              <a:t>, </a:t>
            </a:r>
            <a:r>
              <a:rPr lang="it-IT" sz="2400" dirty="0" smtClean="0"/>
              <a:t>55).</a:t>
            </a:r>
            <a:endParaRPr lang="it-IT" sz="2400" dirty="0"/>
          </a:p>
        </p:txBody>
      </p:sp>
    </p:spTree>
    <p:extLst>
      <p:ext uri="{BB962C8B-B14F-4D97-AF65-F5344CB8AC3E}">
        <p14:creationId xmlns:p14="http://schemas.microsoft.com/office/powerpoint/2010/main" val="124301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Office Theme</Template>
  <TotalTime>165</TotalTime>
  <Words>3847</Words>
  <Application>Microsoft Office PowerPoint</Application>
  <PresentationFormat>Presentazione su schermo (4:3)</PresentationFormat>
  <Paragraphs>83</Paragraphs>
  <Slides>33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33</vt:i4>
      </vt:variant>
    </vt:vector>
  </HeadingPairs>
  <TitlesOfParts>
    <vt:vector size="36" baseType="lpstr">
      <vt:lpstr>Calibri</vt:lpstr>
      <vt:lpstr>Calibri Light</vt:lpstr>
      <vt:lpstr>Retrospettivo</vt:lpstr>
      <vt:lpstr>Lex naturae: un saggio di teologia biblica 4. L’amore e la ‘regola d’oro’  a cura di Pier Davide Guenzi</vt:lpstr>
      <vt:lpstr>Transizione verso il tema</vt:lpstr>
      <vt:lpstr>Presentazione standard di PowerPoint</vt:lpstr>
      <vt:lpstr>Presentazione standard di PowerPoint</vt:lpstr>
      <vt:lpstr>Presentazione standard di PowerPoint</vt:lpstr>
      <vt:lpstr>L’amore e il comandamento</vt:lpstr>
      <vt:lpstr>Presentazione standard di PowerPoint</vt:lpstr>
      <vt:lpstr>Presentazione standard di PowerPoint</vt:lpstr>
      <vt:lpstr>Presentazione standard di PowerPoint</vt:lpstr>
      <vt:lpstr>Dall’amore alla ‘regola d’oro’</vt:lpstr>
      <vt:lpstr>Presentazione standard di PowerPoint</vt:lpstr>
      <vt:lpstr>La lettura della CTI</vt:lpstr>
      <vt:lpstr>Presentazione standard di PowerPoint</vt:lpstr>
      <vt:lpstr>Presentazione standard di PowerPoint</vt:lpstr>
      <vt:lpstr>Un tentativo interpretativo</vt:lpstr>
      <vt:lpstr>Presentazione standard di PowerPoint</vt:lpstr>
      <vt:lpstr>Presentazione standard di PowerPoint</vt:lpstr>
      <vt:lpstr>1. Sintassi:  la norma e la sua logica</vt:lpstr>
      <vt:lpstr>2. Semantica:  la norma e il suo senso</vt:lpstr>
      <vt:lpstr>La versione di Matteo</vt:lpstr>
      <vt:lpstr>Presentazione standard di PowerPoint</vt:lpstr>
      <vt:lpstr>Presentazione standard di PowerPoint</vt:lpstr>
      <vt:lpstr>Presentazione standard di PowerPoint</vt:lpstr>
      <vt:lpstr>Presentazione standard di PowerPoint</vt:lpstr>
      <vt:lpstr>La versione di Luca</vt:lpstr>
      <vt:lpstr>Presentazione standard di PowerPoint</vt:lpstr>
      <vt:lpstr>Presentazione standard di PowerPoint</vt:lpstr>
      <vt:lpstr>3. Pragmatica:  la norma e le sue pratiche</vt:lpstr>
      <vt:lpstr>Presentazione standard di PowerPoint</vt:lpstr>
      <vt:lpstr>Presentazione standard di PowerPoint</vt:lpstr>
      <vt:lpstr>Presentazione standard di PowerPoint</vt:lpstr>
      <vt:lpstr>Per concludere</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Lex naturae: un saggio di teologia biblica 4. L’amore e la ‘regola d’oro’  a cura di Pier Davide Guenzi</dc:title>
  <dc:creator>HP</dc:creator>
  <cp:lastModifiedBy>HP</cp:lastModifiedBy>
  <cp:revision>17</cp:revision>
  <dcterms:created xsi:type="dcterms:W3CDTF">2025-10-30T09:36:07Z</dcterms:created>
  <dcterms:modified xsi:type="dcterms:W3CDTF">2025-11-03T17:19:50Z</dcterms:modified>
</cp:coreProperties>
</file>