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7" r:id="rId2"/>
    <p:sldId id="258" r:id="rId3"/>
    <p:sldId id="259" r:id="rId4"/>
    <p:sldId id="260" r:id="rId5"/>
    <p:sldId id="261" r:id="rId6"/>
    <p:sldId id="262" r:id="rId7"/>
    <p:sldId id="263" r:id="rId8"/>
    <p:sldId id="264" r:id="rId9"/>
    <p:sldId id="266" r:id="rId10"/>
    <p:sldId id="267" r:id="rId11"/>
    <p:sldId id="268" r:id="rId12"/>
    <p:sldId id="269" r:id="rId13"/>
    <p:sldId id="265" r:id="rId14"/>
    <p:sldId id="270" r:id="rId15"/>
    <p:sldId id="271" r:id="rId16"/>
    <p:sldId id="272" r:id="rId17"/>
    <p:sldId id="273" r:id="rId18"/>
    <p:sldId id="274" r:id="rId19"/>
    <p:sldId id="275" r:id="rId20"/>
    <p:sldId id="281" r:id="rId21"/>
    <p:sldId id="276" r:id="rId22"/>
    <p:sldId id="277" r:id="rId23"/>
    <p:sldId id="278" r:id="rId24"/>
    <p:sldId id="279" r:id="rId25"/>
    <p:sldId id="280" r:id="rId26"/>
    <p:sldId id="282" r:id="rId27"/>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135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it-IT" smtClean="0"/>
              <a:t>Fare clic per modificare lo stile del titolo</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it-IT" smtClean="0"/>
              <a:t>Fare clic per modificare lo stile del sottotitolo dello schema</a:t>
            </a:r>
            <a:endParaRPr lang="en-US" dirty="0"/>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4BDF68E2-58F2-4D09-BE8B-E3BD06533059}" type="datetimeFigureOut">
              <a:rPr kumimoji="0" lang="en-US"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11/18/2025</a:t>
            </a:fld>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all" spc="0" normalizeH="0" baseline="0" noProof="0" dirty="0">
              <a:ln>
                <a:noFill/>
              </a:ln>
              <a:solidFill>
                <a:srgbClr val="FFFFFF"/>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en-US" sz="105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173548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2E2D6473-DF6D-4702-B328-E0DD40540A4E}" type="datetimeFigureOut">
              <a:rPr kumimoji="0" lang="en-US"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11/18/2025</a:t>
            </a:fld>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all" spc="0" normalizeH="0" baseline="0" noProof="0" dirty="0">
              <a:ln>
                <a:noFill/>
              </a:ln>
              <a:solidFill>
                <a:srgbClr val="FFFFFF"/>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en-US" sz="105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877938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1_Titolo e testo vertical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98624D31-43A5-475A-80CF-332C9F6DCF35}" type="datetimeFigureOut">
              <a:rPr kumimoji="0" lang="en-US"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11/18/2025</a:t>
            </a:fld>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all" spc="0" normalizeH="0" baseline="0" noProof="0" dirty="0">
              <a:ln>
                <a:noFill/>
              </a:ln>
              <a:solidFill>
                <a:srgbClr val="FFFFFF"/>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en-US" sz="105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50409988"/>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Content Placeholder 2"/>
          <p:cNvSpPr>
            <a:spLocks noGrp="1"/>
          </p:cNvSpPr>
          <p:nvPr>
            <p:ph idx="1"/>
          </p:nvPr>
        </p:nvSpPr>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528FC5F6-F338-4AE4-BB23-26385BCFC423}" type="datetimeFigureOut">
              <a:rPr kumimoji="0" lang="en-US"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11/18/2025</a:t>
            </a:fld>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all" spc="0" normalizeH="0" baseline="0" noProof="0" dirty="0">
              <a:ln>
                <a:noFill/>
              </a:ln>
              <a:solidFill>
                <a:srgbClr val="FFFFFF"/>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113E31D-E2AB-40D1-8B51-AFA5AFEF393A}"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en-US" sz="105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935154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Modifica gli stili del testo dello schema</a:t>
            </a:r>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20EBB0C4-6273-4C6E-B9BD-2EDC30F1CD52}" type="datetimeFigureOut">
              <a:rPr kumimoji="0" lang="en-US"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11/18/2025</a:t>
            </a:fld>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all" spc="0" normalizeH="0" baseline="0" noProof="0" dirty="0">
              <a:ln>
                <a:noFill/>
              </a:ln>
              <a:solidFill>
                <a:srgbClr val="FFFFFF"/>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en-US" sz="105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213430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it-IT" smtClean="0"/>
              <a:t>Fare clic per modificare lo stile del titolo</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Date Placeholder 4"/>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19AB4D41-86C1-4908-B66A-0B50CEB3BF29}" type="datetimeFigureOut">
              <a:rPr kumimoji="0" lang="en-US"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11/18/2025</a:t>
            </a:fld>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all" spc="0" normalizeH="0" baseline="0" noProof="0" dirty="0">
              <a:ln>
                <a:noFill/>
              </a:ln>
              <a:solidFill>
                <a:srgbClr val="FFFFFF"/>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en-US" sz="105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443271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it-IT" smtClean="0"/>
              <a:t>Fare clic per modificare lo stile del titolo</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Modifica gli stili del testo dello schema</a:t>
            </a:r>
          </a:p>
        </p:txBody>
      </p:sp>
      <p:sp>
        <p:nvSpPr>
          <p:cNvPr id="4" name="Content Placeholder 3"/>
          <p:cNvSpPr>
            <a:spLocks noGrp="1"/>
          </p:cNvSpPr>
          <p:nvPr>
            <p:ph sz="half" idx="2"/>
          </p:nvPr>
        </p:nvSpPr>
        <p:spPr>
          <a:xfrm>
            <a:off x="822960" y="2582334"/>
            <a:ext cx="3703320" cy="3286760"/>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Modifica gli stili del testo dello schema</a:t>
            </a:r>
          </a:p>
        </p:txBody>
      </p:sp>
      <p:sp>
        <p:nvSpPr>
          <p:cNvPr id="6" name="Content Placeholder 5"/>
          <p:cNvSpPr>
            <a:spLocks noGrp="1"/>
          </p:cNvSpPr>
          <p:nvPr>
            <p:ph sz="quarter" idx="4"/>
          </p:nvPr>
        </p:nvSpPr>
        <p:spPr>
          <a:xfrm>
            <a:off x="4663440" y="2582334"/>
            <a:ext cx="3703320" cy="3286760"/>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7" name="Date Placeholder 6"/>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E6426E2C-56C1-4E0D-A793-0088A7FDD37E}" type="datetimeFigureOut">
              <a:rPr kumimoji="0" lang="en-US"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11/18/2025</a:t>
            </a:fld>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8" name="Footer Placeholder 7"/>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all" spc="0" normalizeH="0" baseline="0" noProof="0" dirty="0">
              <a:ln>
                <a:noFill/>
              </a:ln>
              <a:solidFill>
                <a:srgbClr val="FFFFFF"/>
              </a:solidFill>
              <a:effectLst/>
              <a:uLnTx/>
              <a:uFillTx/>
              <a:latin typeface="Calibri" panose="020F050202020403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en-US" sz="105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67220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Date Placeholder 2"/>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C8C39B41-D8B5-4052-B551-9B5525EAA8B6}" type="datetimeFigureOut">
              <a:rPr kumimoji="0" lang="en-US"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11/18/2025</a:t>
            </a:fld>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4" name="Footer Placeholder 3"/>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all" spc="0" normalizeH="0" baseline="0" noProof="0" dirty="0">
              <a:ln>
                <a:noFill/>
              </a:ln>
              <a:solidFill>
                <a:srgbClr val="FFFFFF"/>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en-US" sz="105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918384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4D94136C-8742-45B2-AF27-D93DF72833A9}" type="datetimeFigureOut">
              <a:rPr kumimoji="0" lang="en-US"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11/18/2025</a:t>
            </a:fld>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8" name="Footer Placeholder 7"/>
          <p:cNvSpPr>
            <a:spLocks noGrp="1"/>
          </p:cNvSpPr>
          <p:nvPr>
            <p:ph type="ftr" sz="quarter" idx="11"/>
          </p:nvPr>
        </p:nvSpPr>
        <p:spPr/>
        <p:txBody>
          <a:bodyPr/>
          <a:lstStyle>
            <a:lvl1pPr>
              <a:defRPr>
                <a:solidFill>
                  <a:srgbClr val="FFFFFF"/>
                </a:solidFill>
              </a:defRPr>
            </a:lvl1p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all" spc="0" normalizeH="0" baseline="0" noProof="0" dirty="0">
              <a:ln>
                <a:noFill/>
              </a:ln>
              <a:solidFill>
                <a:srgbClr val="FFFFFF"/>
              </a:solidFill>
              <a:effectLst/>
              <a:uLnTx/>
              <a:uFillTx/>
              <a:latin typeface="Calibri" panose="020F050202020403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en-US" sz="105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210431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it-IT" smtClean="0"/>
              <a:t>Fare clic per modificare lo stile del titolo</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Modifica gli stili del testo dello schema</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fld id="{32ABBEA6-7C60-4B02-AE87-00D78D8422AF}" type="datetimeFigureOut">
              <a:rPr kumimoji="0" lang="en-US"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11/18/2025</a:t>
            </a:fld>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all" spc="0" normalizeH="0" baseline="0" noProof="0" dirty="0">
              <a:ln>
                <a:noFill/>
              </a:ln>
              <a:solidFill>
                <a:srgbClr val="637052"/>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lvl1pPr>
              <a:defRPr>
                <a:solidFill>
                  <a:schemeClr val="tx2"/>
                </a:solidFill>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US" sz="1050" b="0" i="0" u="none" strike="noStrike" kern="1200" cap="none" spc="0" normalizeH="0" baseline="0" noProof="0" smtClean="0">
                <a:ln>
                  <a:noFill/>
                </a:ln>
                <a:solidFill>
                  <a:srgbClr val="637052"/>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en-US" sz="1050" b="0" i="0" u="none" strike="noStrike" kern="1200" cap="none" spc="0" normalizeH="0" baseline="0" noProof="0" dirty="0">
              <a:ln>
                <a:noFill/>
              </a:ln>
              <a:solidFill>
                <a:srgbClr val="637052"/>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631936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it-IT" smtClean="0"/>
              <a:t>Fare clic per modificare lo stile del titolo</a:t>
            </a:r>
            <a:endParaRPr lang="en-US" dirty="0"/>
          </a:p>
        </p:txBody>
      </p:sp>
      <p:sp>
        <p:nvSpPr>
          <p:cNvPr id="3" name="Picture Placeholder 2"/>
          <p:cNvSpPr>
            <a:spLocks noGrp="1" noChangeAspect="1"/>
          </p:cNvSpPr>
          <p:nvPr>
            <p:ph type="pic" idx="1"/>
          </p:nvPr>
        </p:nvSpPr>
        <p:spPr>
          <a:xfrm>
            <a:off x="12" y="0"/>
            <a:ext cx="9143989"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smtClean="0"/>
              <a:t>Fare clic sull'icona per inserire un'immagine</a:t>
            </a:r>
            <a:endParaRPr lang="en-US"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Modifica gli stili del testo dello schema</a:t>
            </a:r>
          </a:p>
        </p:txBody>
      </p:sp>
      <p:sp>
        <p:nvSpPr>
          <p:cNvPr id="5" name="Date Placeholder 4"/>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C9CAD897-D46E-4AD2-BD9B-49DD3E640873}" type="datetimeFigureOut">
              <a:rPr kumimoji="0" lang="en-US"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11/18/2025</a:t>
            </a:fld>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all" spc="0" normalizeH="0" baseline="0" noProof="0" dirty="0">
              <a:ln>
                <a:noFill/>
              </a:ln>
              <a:solidFill>
                <a:srgbClr val="FFFFFF"/>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en-US" sz="105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938459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it-IT" smtClean="0"/>
              <a:t>Fare clic per modificare lo stile del titolo</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fld id="{98624D31-43A5-475A-80CF-332C9F6DCF35}" type="datetimeFigureOut">
              <a:rPr kumimoji="0" lang="en-US"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11/18/2025</a:t>
            </a:fld>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all" spc="0" normalizeH="0" baseline="0" noProof="0" dirty="0">
              <a:ln>
                <a:noFill/>
              </a:ln>
              <a:solidFill>
                <a:srgbClr val="FFFFFF"/>
              </a:solidFill>
              <a:effectLst/>
              <a:uLnTx/>
              <a:uFillTx/>
              <a:latin typeface="Calibri" panose="020F0502020204030204"/>
              <a:ea typeface="+mn-ea"/>
              <a:cs typeface="+mn-cs"/>
            </a:endParaRPr>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en-US" sz="105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8807321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825038" y="596348"/>
            <a:ext cx="7543800" cy="3737113"/>
          </a:xfrm>
        </p:spPr>
        <p:txBody>
          <a:bodyPr>
            <a:normAutofit fontScale="90000"/>
          </a:bodyPr>
          <a:lstStyle/>
          <a:p>
            <a:r>
              <a:rPr lang="it-IT" sz="4900" i="1" dirty="0" err="1" smtClean="0"/>
              <a:t>Lex</a:t>
            </a:r>
            <a:r>
              <a:rPr lang="it-IT" sz="4900" i="1" dirty="0" smtClean="0"/>
              <a:t> </a:t>
            </a:r>
            <a:r>
              <a:rPr lang="it-IT" sz="4900" i="1" dirty="0" err="1" smtClean="0"/>
              <a:t>naturae</a:t>
            </a:r>
            <a:r>
              <a:rPr lang="it-IT" sz="4900" dirty="0" smtClean="0"/>
              <a:t>: </a:t>
            </a:r>
            <a:br>
              <a:rPr lang="it-IT" sz="4900" dirty="0" smtClean="0"/>
            </a:br>
            <a:r>
              <a:rPr lang="it-IT" sz="4900" dirty="0" smtClean="0"/>
              <a:t>un saggio di teologia biblica</a:t>
            </a:r>
            <a:br>
              <a:rPr lang="it-IT" sz="4900" dirty="0" smtClean="0"/>
            </a:br>
            <a:r>
              <a:rPr lang="it-IT" sz="4900" dirty="0" smtClean="0"/>
              <a:t/>
            </a:r>
            <a:br>
              <a:rPr lang="it-IT" sz="4900" dirty="0" smtClean="0"/>
            </a:br>
            <a:r>
              <a:rPr lang="it-IT" sz="4900" dirty="0" smtClean="0"/>
              <a:t>6. </a:t>
            </a:r>
            <a:r>
              <a:rPr lang="it-IT" sz="4400" dirty="0" smtClean="0"/>
              <a:t>Paolo e la </a:t>
            </a:r>
            <a:r>
              <a:rPr lang="it-IT" sz="4400" i="1" dirty="0" err="1" smtClean="0"/>
              <a:t>lex</a:t>
            </a:r>
            <a:r>
              <a:rPr lang="it-IT" sz="4400" i="1" dirty="0" smtClean="0"/>
              <a:t> </a:t>
            </a:r>
            <a:r>
              <a:rPr lang="it-IT" sz="4400" i="1" dirty="0" err="1" smtClean="0"/>
              <a:t>naturae</a:t>
            </a:r>
            <a:r>
              <a:rPr lang="it-IT" sz="5400" dirty="0"/>
              <a:t/>
            </a:r>
            <a:br>
              <a:rPr lang="it-IT" sz="5400" dirty="0"/>
            </a:br>
            <a:r>
              <a:rPr lang="it-IT" sz="5400" dirty="0" smtClean="0"/>
              <a:t/>
            </a:r>
            <a:br>
              <a:rPr lang="it-IT" sz="5400" dirty="0" smtClean="0"/>
            </a:br>
            <a:r>
              <a:rPr lang="it-IT" sz="3600" dirty="0" smtClean="0"/>
              <a:t>a cura di Pier Davide </a:t>
            </a:r>
            <a:r>
              <a:rPr lang="it-IT" sz="3600" dirty="0" err="1" smtClean="0"/>
              <a:t>Guenzi</a:t>
            </a:r>
            <a:endParaRPr lang="it-IT" sz="3600" dirty="0"/>
          </a:p>
        </p:txBody>
      </p:sp>
      <p:sp>
        <p:nvSpPr>
          <p:cNvPr id="3" name="Sottotitolo 2"/>
          <p:cNvSpPr>
            <a:spLocks noGrp="1"/>
          </p:cNvSpPr>
          <p:nvPr>
            <p:ph type="subTitle" idx="1"/>
          </p:nvPr>
        </p:nvSpPr>
        <p:spPr>
          <a:xfrm>
            <a:off x="825038" y="4455621"/>
            <a:ext cx="7543800" cy="1680136"/>
          </a:xfrm>
        </p:spPr>
        <p:txBody>
          <a:bodyPr>
            <a:normAutofit lnSpcReduction="10000"/>
          </a:bodyPr>
          <a:lstStyle/>
          <a:p>
            <a:r>
              <a:rPr lang="it-IT" dirty="0" smtClean="0"/>
              <a:t>Corso di specializzazione </a:t>
            </a:r>
          </a:p>
          <a:p>
            <a:r>
              <a:rPr lang="it-IT" dirty="0" err="1" smtClean="0"/>
              <a:t>lex</a:t>
            </a:r>
            <a:r>
              <a:rPr lang="it-IT" dirty="0" smtClean="0"/>
              <a:t> </a:t>
            </a:r>
            <a:r>
              <a:rPr lang="it-IT" dirty="0" err="1" smtClean="0"/>
              <a:t>naturae</a:t>
            </a:r>
            <a:r>
              <a:rPr lang="it-IT" dirty="0" smtClean="0"/>
              <a:t>: Storia del concetto – teologia biblica – questioni teoriche</a:t>
            </a:r>
          </a:p>
          <a:p>
            <a:r>
              <a:rPr lang="it-IT" dirty="0" err="1" smtClean="0"/>
              <a:t>Ftis</a:t>
            </a:r>
            <a:r>
              <a:rPr lang="it-IT" dirty="0" smtClean="0"/>
              <a:t> anno accademico 2025-2026</a:t>
            </a:r>
            <a:endParaRPr lang="it-IT" dirty="0"/>
          </a:p>
        </p:txBody>
      </p:sp>
    </p:spTree>
    <p:extLst>
      <p:ext uri="{BB962C8B-B14F-4D97-AF65-F5344CB8AC3E}">
        <p14:creationId xmlns:p14="http://schemas.microsoft.com/office/powerpoint/2010/main" val="149722608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rmAutofit/>
          </a:bodyPr>
          <a:lstStyle/>
          <a:p>
            <a:pPr algn="just"/>
            <a:r>
              <a:rPr lang="it-IT" sz="2800" dirty="0"/>
              <a:t>Il testo di </a:t>
            </a:r>
            <a:r>
              <a:rPr lang="it-IT" sz="2800" i="1" dirty="0"/>
              <a:t>Romani</a:t>
            </a:r>
            <a:r>
              <a:rPr lang="it-IT" sz="2800" dirty="0"/>
              <a:t> 1,18-32 è funzionale a illuminare la tesi centrale dell’epistola sulla giustificazione offerta da Dio attraverso Cristo, la cui efficacia risulta associata alla sua accoglienza nella fede (</a:t>
            </a:r>
            <a:r>
              <a:rPr lang="it-IT" sz="2800" i="1" dirty="0" err="1"/>
              <a:t>Rm</a:t>
            </a:r>
            <a:r>
              <a:rPr lang="it-IT" sz="2800" dirty="0"/>
              <a:t> 1,16-17). In questo contesto la situazione di “ingiustizia”, anche se per motivazioni differenti, tocca sia i pagani (1,18-31) sia gli Ebrei che hanno la Legge (2,17-28), assumendo più che un’accentuazione etnico-culturale, una caratterizzazione antropologico-universale. </a:t>
            </a:r>
          </a:p>
        </p:txBody>
      </p:sp>
    </p:spTree>
    <p:extLst>
      <p:ext uri="{BB962C8B-B14F-4D97-AF65-F5344CB8AC3E}">
        <p14:creationId xmlns:p14="http://schemas.microsoft.com/office/powerpoint/2010/main" val="414102587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Autofit/>
          </a:bodyPr>
          <a:lstStyle/>
          <a:p>
            <a:pPr algn="just"/>
            <a:r>
              <a:rPr lang="it-IT" sz="2400" dirty="0" smtClean="0"/>
              <a:t>«Il </a:t>
            </a:r>
            <a:r>
              <a:rPr lang="it-IT" sz="2400" dirty="0"/>
              <a:t>passo di </a:t>
            </a:r>
            <a:r>
              <a:rPr lang="it-IT" sz="2400" i="1" dirty="0" err="1"/>
              <a:t>Rm</a:t>
            </a:r>
            <a:r>
              <a:rPr lang="it-IT" sz="2400" dirty="0"/>
              <a:t> 1,21ss. è stato inteso dalla teologia convenzionale quasi come fosse attestazione di una conoscenza naturale di Dio, o addirittura – in termini più precisi e insieme più dubbi – di una conoscenza resa possibile dalla ragione. La </a:t>
            </a:r>
            <a:r>
              <a:rPr lang="it-IT" sz="2400" i="1" dirty="0"/>
              <a:t>Lettera ai Romani</a:t>
            </a:r>
            <a:r>
              <a:rPr lang="it-IT" sz="2400" dirty="0"/>
              <a:t> però, come chiaramente appare, non si riferisce a un’evidenza speculativa, come sarebbe quella della ragione intesa alla maniera moderna, si riferisce invece a un’evidenza pratica, che autorizza e insieme esige una risposta nelle forme concrete dell’agire; appunto il rifiuto di quella risposta pratica dispone lo spazio per il peccato, che assume la figura </a:t>
            </a:r>
            <a:r>
              <a:rPr lang="it-IT" sz="2400" dirty="0" smtClean="0"/>
              <a:t>dell’idolatria» (G. </a:t>
            </a:r>
            <a:r>
              <a:rPr lang="it-IT" sz="2400" cap="small" dirty="0"/>
              <a:t>Angelini</a:t>
            </a:r>
            <a:r>
              <a:rPr lang="it-IT" sz="2400" dirty="0"/>
              <a:t>, </a:t>
            </a:r>
            <a:r>
              <a:rPr lang="it-IT" sz="2400" i="1" dirty="0"/>
              <a:t>La libertà a rischio</a:t>
            </a:r>
            <a:r>
              <a:rPr lang="it-IT" sz="2400" dirty="0"/>
              <a:t>, </a:t>
            </a:r>
            <a:r>
              <a:rPr lang="it-IT" sz="2400" dirty="0" smtClean="0"/>
              <a:t>237).</a:t>
            </a:r>
            <a:endParaRPr lang="it-IT" sz="2400" dirty="0"/>
          </a:p>
        </p:txBody>
      </p:sp>
    </p:spTree>
    <p:extLst>
      <p:ext uri="{BB962C8B-B14F-4D97-AF65-F5344CB8AC3E}">
        <p14:creationId xmlns:p14="http://schemas.microsoft.com/office/powerpoint/2010/main" val="238809903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22959" y="1737361"/>
            <a:ext cx="7543801" cy="4023360"/>
          </a:xfrm>
        </p:spPr>
        <p:txBody>
          <a:bodyPr>
            <a:noAutofit/>
          </a:bodyPr>
          <a:lstStyle/>
          <a:p>
            <a:pPr algn="just"/>
            <a:r>
              <a:rPr lang="it-IT" sz="2400" dirty="0" smtClean="0"/>
              <a:t>«Paolo </a:t>
            </a:r>
            <a:r>
              <a:rPr lang="it-IT" sz="2400" dirty="0"/>
              <a:t>non si cura di circoscrivere il peccato in una sola categoria di uomini. L’umanità è peccatrice. Ma tale condizione di peccato non è, in alcun uomo, primaria. La “conoscenza di Dio”, alla quale attribuisce una funzione fondamentale, è quella che Dio concede ad ogni uomo per il solo fatto che lo crei come carne abitata dallo spirito. Essa non fa dunque parte delle conoscenze di cui la memoria dispone e che ritrova alla maniera di un episodio passato. Essa è la stessa presso coloro che si dicono creati da Dio o che lo ignorano o che negano che ci sia un Dio. Essa riposa tacitamente alla radice dell’essere. È anteriore ad ogni errore o rifiuto. È lei a permettere che dei pagani che ignorano la legge di Dio osservino la legge di </a:t>
            </a:r>
            <a:r>
              <a:rPr lang="it-IT" sz="2400" dirty="0" smtClean="0"/>
              <a:t>Dio» (P. </a:t>
            </a:r>
            <a:r>
              <a:rPr lang="it-IT" sz="2400" cap="small" dirty="0" err="1"/>
              <a:t>Beauchamp</a:t>
            </a:r>
            <a:r>
              <a:rPr lang="it-IT" sz="2400" dirty="0"/>
              <a:t>, </a:t>
            </a:r>
            <a:r>
              <a:rPr lang="it-IT" sz="2400" i="1" dirty="0"/>
              <a:t>La legge di Dio</a:t>
            </a:r>
            <a:r>
              <a:rPr lang="it-IT" sz="2400" dirty="0"/>
              <a:t>, </a:t>
            </a:r>
            <a:r>
              <a:rPr lang="it-IT" sz="2400" dirty="0" smtClean="0"/>
              <a:t>209-211).</a:t>
            </a:r>
            <a:endParaRPr lang="it-IT" sz="2400" dirty="0"/>
          </a:p>
        </p:txBody>
      </p:sp>
    </p:spTree>
    <p:extLst>
      <p:ext uri="{BB962C8B-B14F-4D97-AF65-F5344CB8AC3E}">
        <p14:creationId xmlns:p14="http://schemas.microsoft.com/office/powerpoint/2010/main" val="33704138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583097" y="1737361"/>
            <a:ext cx="8030816" cy="4023360"/>
          </a:xfrm>
        </p:spPr>
        <p:txBody>
          <a:bodyPr>
            <a:noAutofit/>
          </a:bodyPr>
          <a:lstStyle/>
          <a:p>
            <a:pPr algn="just"/>
            <a:r>
              <a:rPr lang="it-IT" sz="2200" dirty="0"/>
              <a:t>In </a:t>
            </a:r>
            <a:r>
              <a:rPr lang="it-IT" sz="2200" i="1" dirty="0"/>
              <a:t>Romani </a:t>
            </a:r>
            <a:r>
              <a:rPr lang="it-IT" sz="2200" dirty="0"/>
              <a:t>1,18-32 il </a:t>
            </a:r>
            <a:r>
              <a:rPr lang="it-IT" sz="2200" dirty="0" smtClean="0"/>
              <a:t>richiamo (implicito) </a:t>
            </a:r>
            <a:r>
              <a:rPr lang="it-IT" sz="2200" dirty="0"/>
              <a:t>alla “natura” è connesso alla possibilità di conoscere Dio da parte dei pagani attraverso le opere della sua creazione, mettendo in luce, è questa la funzione principale della pericope, il radicale e reale misconoscimento di tale possibilità, evidenziato in una successione esemplificativa che, dalla idolatria, si allarga alla considerazione dei rapporti tra i sessi e alla diffusione della violenza nelle relazioni intersoggettive e in ambito sociale. </a:t>
            </a:r>
            <a:endParaRPr lang="it-IT" sz="2200" dirty="0" smtClean="0"/>
          </a:p>
          <a:p>
            <a:pPr algn="just"/>
            <a:r>
              <a:rPr lang="it-IT" sz="2200" dirty="0" smtClean="0"/>
              <a:t>Questi </a:t>
            </a:r>
            <a:r>
              <a:rPr lang="it-IT" sz="2200" dirty="0"/>
              <a:t>elementi visibili consentono di documentare una situazione di intimo misconoscimento di Dio, ma occorre evidenziare che essi non sono indicatori esaustivi né assoluti in ordine a un’etica normativa. Sono piuttosto da connettere alla lettura che l’Apostolo dà della condizione dei “pagani” in rapporto alla possibilità di compiere quanto raccomanda la legge, pur in assenza di una sua esplicita </a:t>
            </a:r>
            <a:r>
              <a:rPr lang="it-IT" sz="2200" dirty="0" smtClean="0"/>
              <a:t>promulgazione. </a:t>
            </a:r>
            <a:endParaRPr lang="it-IT" sz="2200" dirty="0"/>
          </a:p>
        </p:txBody>
      </p:sp>
    </p:spTree>
    <p:extLst>
      <p:ext uri="{BB962C8B-B14F-4D97-AF65-F5344CB8AC3E}">
        <p14:creationId xmlns:p14="http://schemas.microsoft.com/office/powerpoint/2010/main" val="296439888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Romani 2,14-16</a:t>
            </a:r>
            <a:endParaRPr lang="it-IT" dirty="0"/>
          </a:p>
        </p:txBody>
      </p:sp>
      <p:sp>
        <p:nvSpPr>
          <p:cNvPr id="3" name="Segnaposto contenuto 2"/>
          <p:cNvSpPr>
            <a:spLocks noGrp="1"/>
          </p:cNvSpPr>
          <p:nvPr>
            <p:ph idx="1"/>
          </p:nvPr>
        </p:nvSpPr>
        <p:spPr/>
        <p:txBody>
          <a:bodyPr>
            <a:normAutofit/>
          </a:bodyPr>
          <a:lstStyle/>
          <a:p>
            <a:pPr algn="just"/>
            <a:r>
              <a:rPr lang="it-IT" sz="2800" dirty="0"/>
              <a:t>Quando i pagani, che non hanno la legge, </a:t>
            </a:r>
            <a:r>
              <a:rPr lang="it-IT" sz="2800" i="1" dirty="0"/>
              <a:t>per natura</a:t>
            </a:r>
            <a:r>
              <a:rPr lang="it-IT" sz="2800" dirty="0"/>
              <a:t> agiscono secondo la legge, essi, pur non avendo legge, sono legge a se stessi; essi dimostrano che quanto la legge esige è scritto nei loro cuori come risulta dalla testimonianza della loro coscienza e dai loro stessi ragionamenti, che ora li accusano ora li difendono. Così avverrà nel giorno in cui Dio giudicherà i segreti degli uomini per mezzo di Gesù Cristo, secondo il mio vangelo (</a:t>
            </a:r>
            <a:r>
              <a:rPr lang="it-IT" sz="2800" i="1" dirty="0" err="1"/>
              <a:t>Rm</a:t>
            </a:r>
            <a:r>
              <a:rPr lang="it-IT" sz="2800" dirty="0"/>
              <a:t> 2,14-16).</a:t>
            </a:r>
          </a:p>
        </p:txBody>
      </p:sp>
    </p:spTree>
    <p:extLst>
      <p:ext uri="{BB962C8B-B14F-4D97-AF65-F5344CB8AC3E}">
        <p14:creationId xmlns:p14="http://schemas.microsoft.com/office/powerpoint/2010/main" val="10450330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rmAutofit/>
          </a:bodyPr>
          <a:lstStyle/>
          <a:p>
            <a:pPr algn="just"/>
            <a:r>
              <a:rPr lang="it-IT" sz="2800" dirty="0"/>
              <a:t>Al di là di altre occorrenze il passo capitale per riferire di una visione di “legge naturale” in Paolo è da rintracciare in </a:t>
            </a:r>
            <a:r>
              <a:rPr lang="it-IT" sz="2800" i="1" dirty="0"/>
              <a:t>Romani</a:t>
            </a:r>
            <a:r>
              <a:rPr lang="it-IT" sz="2800" dirty="0"/>
              <a:t> 2,14-16, nel quale il riferimento alla “legge”, più che su contenuti specifici, è </a:t>
            </a:r>
            <a:r>
              <a:rPr lang="it-IT" sz="2800" dirty="0" smtClean="0"/>
              <a:t>messo </a:t>
            </a:r>
            <a:r>
              <a:rPr lang="it-IT" sz="2800" dirty="0"/>
              <a:t>in stretta relazione alla “testimonianza della coscienza”, intesa come un “luogo antropologico” sensibile ai fatti morali e alla loro valutazione (i “ragionamenti”) in chiave drammatica e processuale come attestata dalle pratiche </a:t>
            </a:r>
            <a:r>
              <a:rPr lang="it-IT" sz="2800" dirty="0" smtClean="0"/>
              <a:t>effettive.</a:t>
            </a:r>
            <a:endParaRPr lang="it-IT" sz="2800" dirty="0"/>
          </a:p>
        </p:txBody>
      </p:sp>
    </p:spTree>
    <p:extLst>
      <p:ext uri="{BB962C8B-B14F-4D97-AF65-F5344CB8AC3E}">
        <p14:creationId xmlns:p14="http://schemas.microsoft.com/office/powerpoint/2010/main" val="270629339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Autofit/>
          </a:bodyPr>
          <a:lstStyle/>
          <a:p>
            <a:pPr algn="just"/>
            <a:r>
              <a:rPr lang="it-IT" sz="2400" dirty="0" err="1" smtClean="0"/>
              <a:t>Schnackenburg</a:t>
            </a:r>
            <a:r>
              <a:rPr lang="it-IT" sz="2400" dirty="0" smtClean="0"/>
              <a:t> </a:t>
            </a:r>
            <a:r>
              <a:rPr lang="it-IT" sz="2400" dirty="0"/>
              <a:t>sintetizza una plausibile interpretazione della pericope: «l’espressione “per natura” può essere fatta coincidere con la </a:t>
            </a:r>
            <a:r>
              <a:rPr lang="it-IT" sz="2400" i="1" dirty="0" err="1"/>
              <a:t>lex</a:t>
            </a:r>
            <a:r>
              <a:rPr lang="it-IT" sz="2400" i="1" dirty="0"/>
              <a:t> </a:t>
            </a:r>
            <a:r>
              <a:rPr lang="it-IT" sz="2400" i="1" dirty="0" err="1"/>
              <a:t>naturalis</a:t>
            </a:r>
            <a:r>
              <a:rPr lang="it-IT" sz="2400" dirty="0"/>
              <a:t>, com’era intesa dagli stoici, per i quali una vita “in conformità alla natura” era la norma, che effettivamente poteva essere attuata mediante una volontà ferma e un esercizio costante. Egli usa il termine </a:t>
            </a:r>
            <a:r>
              <a:rPr lang="it-IT" sz="2400" i="1" dirty="0" err="1"/>
              <a:t>physei</a:t>
            </a:r>
            <a:r>
              <a:rPr lang="it-IT" sz="2400" dirty="0"/>
              <a:t> in un’accezione adattata a un modo di pensare greco, non però in senso specifico, quindi per dire ad es. “secondo la loro naturale indole” oppure “da se stessi” (cfr. </a:t>
            </a:r>
            <a:r>
              <a:rPr lang="it-IT" sz="2400" i="1" dirty="0" err="1"/>
              <a:t>Gal</a:t>
            </a:r>
            <a:r>
              <a:rPr lang="it-IT" sz="2400" i="1" dirty="0"/>
              <a:t> </a:t>
            </a:r>
            <a:r>
              <a:rPr lang="it-IT" sz="2400" dirty="0"/>
              <a:t>2,15; 4,8; </a:t>
            </a:r>
            <a:r>
              <a:rPr lang="it-IT" sz="2400" i="1" dirty="0" err="1"/>
              <a:t>Rm</a:t>
            </a:r>
            <a:r>
              <a:rPr lang="it-IT" sz="2400" dirty="0"/>
              <a:t> 2,27)», quindi si potrebbe dire “spontaneamente</a:t>
            </a:r>
            <a:r>
              <a:rPr lang="it-IT" sz="2400" dirty="0" smtClean="0"/>
              <a:t>” (</a:t>
            </a:r>
            <a:r>
              <a:rPr lang="it-IT" sz="2400" cap="small" dirty="0" err="1"/>
              <a:t>Schnackenburg</a:t>
            </a:r>
            <a:r>
              <a:rPr lang="it-IT" sz="2400" dirty="0"/>
              <a:t>, </a:t>
            </a:r>
            <a:r>
              <a:rPr lang="it-IT" sz="2400" i="1" dirty="0"/>
              <a:t>Il messaggio morale</a:t>
            </a:r>
            <a:r>
              <a:rPr lang="it-IT" sz="2400" dirty="0"/>
              <a:t>, II, </a:t>
            </a:r>
            <a:r>
              <a:rPr lang="it-IT" sz="2400" dirty="0" smtClean="0"/>
              <a:t>70).</a:t>
            </a:r>
            <a:endParaRPr lang="it-IT" sz="2400" dirty="0"/>
          </a:p>
        </p:txBody>
      </p:sp>
    </p:spTree>
    <p:extLst>
      <p:ext uri="{BB962C8B-B14F-4D97-AF65-F5344CB8AC3E}">
        <p14:creationId xmlns:p14="http://schemas.microsoft.com/office/powerpoint/2010/main" val="256441701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rmAutofit lnSpcReduction="10000"/>
          </a:bodyPr>
          <a:lstStyle/>
          <a:p>
            <a:pPr algn="just"/>
            <a:r>
              <a:rPr lang="it-IT" sz="2800" dirty="0"/>
              <a:t>Ciò che si accorda “alla natura” in questo testo sarebbe da riferire, pertanto, non a un procedimento dimostrativo di contenuti accessibili alla ragione, o la cui disponibilità risulti evidente a prescindere da uno specifico atto di rivelazione divina. </a:t>
            </a:r>
            <a:endParaRPr lang="it-IT" sz="2800" dirty="0" smtClean="0"/>
          </a:p>
          <a:p>
            <a:pPr algn="just"/>
            <a:r>
              <a:rPr lang="it-IT" sz="2800" dirty="0" smtClean="0"/>
              <a:t>Piuttosto </a:t>
            </a:r>
            <a:r>
              <a:rPr lang="it-IT" sz="2800" dirty="0"/>
              <a:t>la pericope paolina allude a una dimensione dell’umano di rendere ragione di sé attraverso la qualificazione dell’agire secondo il criterio del bene e del male. </a:t>
            </a:r>
          </a:p>
        </p:txBody>
      </p:sp>
    </p:spTree>
    <p:extLst>
      <p:ext uri="{BB962C8B-B14F-4D97-AF65-F5344CB8AC3E}">
        <p14:creationId xmlns:p14="http://schemas.microsoft.com/office/powerpoint/2010/main" val="28356845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algn="just"/>
            <a:r>
              <a:rPr lang="it-IT" sz="2400" dirty="0"/>
              <a:t>Detto diversamente, ciò che è posseduto “per natura” non è il contenuto specifico di una legge, ma quella che Paolo denomina </a:t>
            </a:r>
            <a:r>
              <a:rPr lang="it-IT" sz="2400" i="1" dirty="0" err="1"/>
              <a:t>syneidesis</a:t>
            </a:r>
            <a:r>
              <a:rPr lang="it-IT" sz="2400" dirty="0"/>
              <a:t> introducendo un termine di diretta referenza alla cultura coeva, senza che in esso si debba immediatamente ritrovare la successiva </a:t>
            </a:r>
            <a:r>
              <a:rPr lang="it-IT" sz="2400" dirty="0" err="1"/>
              <a:t>semantizzazione</a:t>
            </a:r>
            <a:r>
              <a:rPr lang="it-IT" sz="2400" dirty="0"/>
              <a:t> operata dalla teologia scolastica con riferimento alla </a:t>
            </a:r>
            <a:r>
              <a:rPr lang="it-IT" sz="2400" i="1" dirty="0" err="1" smtClean="0"/>
              <a:t>conscientia</a:t>
            </a:r>
            <a:r>
              <a:rPr lang="it-IT" sz="2400" dirty="0" smtClean="0"/>
              <a:t> </a:t>
            </a:r>
            <a:r>
              <a:rPr lang="it-IT" sz="2400" i="1" dirty="0" err="1"/>
              <a:t>moralis</a:t>
            </a:r>
            <a:r>
              <a:rPr lang="it-IT" sz="2400" dirty="0"/>
              <a:t>. </a:t>
            </a:r>
            <a:endParaRPr lang="it-IT" sz="2400" dirty="0" smtClean="0"/>
          </a:p>
          <a:p>
            <a:pPr algn="just"/>
            <a:r>
              <a:rPr lang="it-IT" sz="2400" dirty="0" smtClean="0"/>
              <a:t>Qui </a:t>
            </a:r>
            <a:r>
              <a:rPr lang="it-IT" sz="2400" dirty="0"/>
              <a:t>la </a:t>
            </a:r>
            <a:r>
              <a:rPr lang="it-IT" sz="2400" i="1" dirty="0" err="1"/>
              <a:t>syneidesis</a:t>
            </a:r>
            <a:r>
              <a:rPr lang="it-IT" sz="2400" dirty="0"/>
              <a:t> allude a una peculiare tendenza, propria dell’uomo, alla consapevolezza di sé raggiunta attraverso l’agire in quanto interpellato dalla sua qualità di bene o di male.</a:t>
            </a:r>
          </a:p>
          <a:p>
            <a:endParaRPr lang="it-IT" dirty="0"/>
          </a:p>
        </p:txBody>
      </p:sp>
    </p:spTree>
    <p:extLst>
      <p:ext uri="{BB962C8B-B14F-4D97-AF65-F5344CB8AC3E}">
        <p14:creationId xmlns:p14="http://schemas.microsoft.com/office/powerpoint/2010/main" val="156341619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Autofit/>
          </a:bodyPr>
          <a:lstStyle/>
          <a:p>
            <a:pPr algn="just"/>
            <a:r>
              <a:rPr lang="it-IT" sz="2200" dirty="0"/>
              <a:t>I pagani </a:t>
            </a:r>
            <a:r>
              <a:rPr lang="it-IT" sz="2200" dirty="0" smtClean="0"/>
              <a:t>sono </a:t>
            </a:r>
            <a:r>
              <a:rPr lang="it-IT" sz="2200" dirty="0"/>
              <a:t>“legge a se stessi” (v. 14b), non disponendo di altra dotazione (a differenza degli ebrei che hanno la Torah) rispetto a quella universale della comune umanità. Del resto (cfr. v. 15a) ciò che la legge intende e raccomanda nella pratica dell’opera risulta leggibile in quanto scritta sul cuore. </a:t>
            </a:r>
            <a:endParaRPr lang="it-IT" sz="2200" dirty="0" smtClean="0"/>
          </a:p>
          <a:p>
            <a:pPr algn="just"/>
            <a:r>
              <a:rPr lang="it-IT" sz="2200" dirty="0" smtClean="0"/>
              <a:t>Nel </a:t>
            </a:r>
            <a:r>
              <a:rPr lang="it-IT" sz="2200" dirty="0"/>
              <a:t>testo si può anche notare come il riferimento riconducibile al motivo ellenistico della interiorizzazione della responsabilità si saldi con il motivo biblico della “legge scritta nel cuore” attraverso la mediazione della coscienza (</a:t>
            </a:r>
            <a:r>
              <a:rPr lang="it-IT" sz="2200" i="1" smtClean="0"/>
              <a:t>syneidesis</a:t>
            </a:r>
            <a:r>
              <a:rPr lang="it-IT" sz="2200" dirty="0"/>
              <a:t>). Anche a riguardo, come in altri passi del suo epistolario, Paolo accosta un elemento della cultura (filosofica) coeva operandone una lettura reinterpretante alla luce della propria formazione religiosa e della sua personale esperienza spirituale.</a:t>
            </a:r>
          </a:p>
        </p:txBody>
      </p:sp>
    </p:spTree>
    <p:extLst>
      <p:ext uri="{BB962C8B-B14F-4D97-AF65-F5344CB8AC3E}">
        <p14:creationId xmlns:p14="http://schemas.microsoft.com/office/powerpoint/2010/main" val="375377097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Paolo e la legge: uno spunto</a:t>
            </a:r>
            <a:endParaRPr lang="it-IT" dirty="0"/>
          </a:p>
        </p:txBody>
      </p:sp>
      <p:sp>
        <p:nvSpPr>
          <p:cNvPr id="3" name="Segnaposto contenuto 2"/>
          <p:cNvSpPr>
            <a:spLocks noGrp="1"/>
          </p:cNvSpPr>
          <p:nvPr>
            <p:ph idx="1"/>
          </p:nvPr>
        </p:nvSpPr>
        <p:spPr/>
        <p:txBody>
          <a:bodyPr>
            <a:noAutofit/>
          </a:bodyPr>
          <a:lstStyle/>
          <a:p>
            <a:pPr marL="0" indent="0" algn="just">
              <a:buNone/>
            </a:pPr>
            <a:r>
              <a:rPr lang="it-IT" sz="2400" dirty="0"/>
              <a:t>La riflessione sulla legge è in stretta connessione con lo sviluppo del nucleo fondamentale del pensiero di Paolo, che appare </a:t>
            </a:r>
            <a:r>
              <a:rPr lang="it-IT" sz="2400" dirty="0" smtClean="0"/>
              <a:t>condizionato </a:t>
            </a:r>
            <a:r>
              <a:rPr lang="it-IT" sz="2400" dirty="0"/>
              <a:t>dal riferimento alle comunità per le quali i suoi scritti erano pensati.  </a:t>
            </a:r>
          </a:p>
          <a:p>
            <a:pPr marL="0" indent="0" algn="just">
              <a:buNone/>
            </a:pPr>
            <a:r>
              <a:rPr lang="it-IT" sz="2400" dirty="0" smtClean="0"/>
              <a:t>«Per </a:t>
            </a:r>
            <a:r>
              <a:rPr lang="it-IT" sz="2400" dirty="0"/>
              <a:t>la comprensione del suo pensiero vanno tenuti presenti i due fronti sui quali egli combatteva, la Legge e la gnosi […] per un verso egli ha emancipato il messaggio cristiano dal contesto giudaico, non solo etnico ma anche religioso, rifiutando che la Legge sia via di salvezza e per l’altro si è opposto alla tendenza gnostico ‘entusiasta’ che dava la libertà di poter fare tutto […], liberando da ogni </a:t>
            </a:r>
            <a:r>
              <a:rPr lang="it-IT" sz="2400" dirty="0" smtClean="0"/>
              <a:t>legge» (M. Chiodi, </a:t>
            </a:r>
            <a:r>
              <a:rPr lang="it-IT" sz="2400" i="1" dirty="0" smtClean="0"/>
              <a:t>Morale fondamentale</a:t>
            </a:r>
            <a:r>
              <a:rPr lang="it-IT" sz="2400" dirty="0" smtClean="0"/>
              <a:t>, 318).</a:t>
            </a:r>
            <a:endParaRPr lang="it-IT" sz="2400" dirty="0"/>
          </a:p>
        </p:txBody>
      </p:sp>
    </p:spTree>
    <p:extLst>
      <p:ext uri="{BB962C8B-B14F-4D97-AF65-F5344CB8AC3E}">
        <p14:creationId xmlns:p14="http://schemas.microsoft.com/office/powerpoint/2010/main" val="21341612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22959" y="1845733"/>
            <a:ext cx="7543801" cy="4329779"/>
          </a:xfrm>
        </p:spPr>
        <p:txBody>
          <a:bodyPr>
            <a:normAutofit/>
          </a:bodyPr>
          <a:lstStyle/>
          <a:p>
            <a:pPr marL="0" indent="0" algn="just">
              <a:buNone/>
            </a:pPr>
            <a:r>
              <a:rPr lang="it-IT" sz="2400" dirty="0"/>
              <a:t>R</a:t>
            </a:r>
            <a:r>
              <a:rPr lang="it-IT" sz="2400" dirty="0" smtClean="0"/>
              <a:t>estando </a:t>
            </a:r>
            <a:r>
              <a:rPr lang="it-IT" sz="2400" dirty="0"/>
              <a:t>all’interno dell’argomentazione paolina, e dunque senza proiettare su di essa ulteriori interpretazioni legate alla storia della tradizione relativa al </a:t>
            </a:r>
            <a:r>
              <a:rPr lang="it-IT" sz="2400" dirty="0" smtClean="0"/>
              <a:t>testo:</a:t>
            </a:r>
            <a:r>
              <a:rPr lang="it-IT" sz="2400" dirty="0"/>
              <a:t> </a:t>
            </a:r>
            <a:r>
              <a:rPr lang="it-IT" sz="2400" dirty="0" smtClean="0"/>
              <a:t>«</a:t>
            </a:r>
            <a:r>
              <a:rPr lang="it-IT" sz="2400" dirty="0"/>
              <a:t>l’espressione “per natura” […] non sembra alludere alla legge naturale, bensì all’opera della Legge mosaica scritta nei cuori dei gentili, senza che sia conosciuta. […] L’opera della Legge (e non “le opere della Legge” di cui si accenna in </a:t>
            </a:r>
            <a:r>
              <a:rPr lang="it-IT" sz="2400" dirty="0" err="1"/>
              <a:t>Rm</a:t>
            </a:r>
            <a:r>
              <a:rPr lang="it-IT" sz="2400" dirty="0"/>
              <a:t> 3,20), è quanto la Legge richiede e può essere messo in pratica dal gentile, senza che questo la conosca</a:t>
            </a:r>
            <a:r>
              <a:rPr lang="it-IT" sz="2400" dirty="0" smtClean="0"/>
              <a:t>» (A. </a:t>
            </a:r>
            <a:r>
              <a:rPr lang="it-IT" sz="2400" cap="small" dirty="0"/>
              <a:t>Pitta</a:t>
            </a:r>
            <a:r>
              <a:rPr lang="it-IT" sz="2400" dirty="0"/>
              <a:t>, </a:t>
            </a:r>
            <a:r>
              <a:rPr lang="it-IT" sz="2400" i="1" dirty="0"/>
              <a:t>La testimonianza della coscienza</a:t>
            </a:r>
            <a:r>
              <a:rPr lang="it-IT" sz="2400" dirty="0"/>
              <a:t>, </a:t>
            </a:r>
            <a:r>
              <a:rPr lang="it-IT" sz="2400" dirty="0" smtClean="0"/>
              <a:t>158).</a:t>
            </a:r>
            <a:endParaRPr lang="it-IT" sz="2400" dirty="0"/>
          </a:p>
        </p:txBody>
      </p:sp>
    </p:spTree>
    <p:extLst>
      <p:ext uri="{BB962C8B-B14F-4D97-AF65-F5344CB8AC3E}">
        <p14:creationId xmlns:p14="http://schemas.microsoft.com/office/powerpoint/2010/main" val="249448315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rmAutofit/>
          </a:bodyPr>
          <a:lstStyle/>
          <a:p>
            <a:pPr algn="just"/>
            <a:r>
              <a:rPr lang="it-IT" sz="2800" dirty="0"/>
              <a:t>In questo testo, più che a un’univoca attestazione di una </a:t>
            </a:r>
            <a:r>
              <a:rPr lang="it-IT" sz="2800" i="1" dirty="0" err="1"/>
              <a:t>lex</a:t>
            </a:r>
            <a:r>
              <a:rPr lang="it-IT" sz="2800" i="1" dirty="0"/>
              <a:t> </a:t>
            </a:r>
            <a:r>
              <a:rPr lang="it-IT" sz="2800" i="1" dirty="0" err="1"/>
              <a:t>naturalis</a:t>
            </a:r>
            <a:r>
              <a:rPr lang="it-IT" sz="2800" dirty="0"/>
              <a:t> contenutisticamente documentata, Paolo conferisce piuttosto «al tema della coscienza un’attenzione che ne riconosce il profilo di esperienza umana universale. Egli mostra certo di saper distinguere tra fede e morale; ma insieme mostra di riconoscere il raccordo necessario tra evidenza morale universale e prospettiva propria della fede</a:t>
            </a:r>
            <a:r>
              <a:rPr lang="it-IT" sz="2800" dirty="0" smtClean="0"/>
              <a:t>» (G. </a:t>
            </a:r>
            <a:r>
              <a:rPr lang="it-IT" sz="2800" cap="small" dirty="0"/>
              <a:t>Angelini</a:t>
            </a:r>
            <a:r>
              <a:rPr lang="it-IT" sz="2800" dirty="0"/>
              <a:t>, </a:t>
            </a:r>
            <a:r>
              <a:rPr lang="it-IT" sz="2800" i="1" dirty="0"/>
              <a:t>La coscienza morale</a:t>
            </a:r>
            <a:r>
              <a:rPr lang="it-IT" sz="2800" dirty="0"/>
              <a:t>, </a:t>
            </a:r>
            <a:r>
              <a:rPr lang="it-IT" sz="2800" dirty="0" smtClean="0"/>
              <a:t>145).</a:t>
            </a:r>
            <a:endParaRPr lang="it-IT" sz="2800" dirty="0"/>
          </a:p>
        </p:txBody>
      </p:sp>
    </p:spTree>
    <p:extLst>
      <p:ext uri="{BB962C8B-B14F-4D97-AF65-F5344CB8AC3E}">
        <p14:creationId xmlns:p14="http://schemas.microsoft.com/office/powerpoint/2010/main" val="53367902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Una conclusione</a:t>
            </a:r>
            <a:endParaRPr lang="it-IT" dirty="0"/>
          </a:p>
        </p:txBody>
      </p:sp>
      <p:sp>
        <p:nvSpPr>
          <p:cNvPr id="3" name="Segnaposto contenuto 2"/>
          <p:cNvSpPr>
            <a:spLocks noGrp="1"/>
          </p:cNvSpPr>
          <p:nvPr>
            <p:ph idx="1"/>
          </p:nvPr>
        </p:nvSpPr>
        <p:spPr/>
        <p:txBody>
          <a:bodyPr>
            <a:normAutofit/>
          </a:bodyPr>
          <a:lstStyle/>
          <a:p>
            <a:pPr algn="just"/>
            <a:r>
              <a:rPr lang="it-IT" sz="2400" dirty="0" smtClean="0"/>
              <a:t>La riflessione biblica sviluppata attorno all’idea di ‘legge naturale’ </a:t>
            </a:r>
            <a:r>
              <a:rPr lang="it-IT" sz="2400" dirty="0"/>
              <a:t>non può essere </a:t>
            </a:r>
            <a:r>
              <a:rPr lang="it-IT" sz="2400" dirty="0" smtClean="0"/>
              <a:t>sovrapposta, </a:t>
            </a:r>
            <a:r>
              <a:rPr lang="it-IT" sz="2400" dirty="0"/>
              <a:t>in assenza di ulteriori mediazioni interpretative, alla sua formalizzazione successiva emergente dalla tradizione, soprattutto nella ripresa della prima modernità, che ne ha prodotto una codificazione concettuale ritenuta precisiva nella formulazione e univoca nella comprensione. </a:t>
            </a:r>
            <a:endParaRPr lang="it-IT" sz="2400" dirty="0" smtClean="0"/>
          </a:p>
          <a:p>
            <a:pPr algn="just"/>
            <a:r>
              <a:rPr lang="it-IT" sz="2400" dirty="0" smtClean="0"/>
              <a:t>Il riferimento biblico paolino in cui si accenna a una </a:t>
            </a:r>
            <a:r>
              <a:rPr lang="it-IT" sz="2400" i="1" dirty="0" err="1" smtClean="0"/>
              <a:t>lex</a:t>
            </a:r>
            <a:r>
              <a:rPr lang="it-IT" sz="2400" i="1" dirty="0" smtClean="0"/>
              <a:t> </a:t>
            </a:r>
            <a:r>
              <a:rPr lang="it-IT" sz="2400" i="1" dirty="0" err="1" smtClean="0"/>
              <a:t>naturae</a:t>
            </a:r>
            <a:r>
              <a:rPr lang="it-IT" sz="2400" dirty="0" smtClean="0"/>
              <a:t> </a:t>
            </a:r>
            <a:r>
              <a:rPr lang="it-IT" sz="2400" dirty="0"/>
              <a:t>piuttosto </a:t>
            </a:r>
            <a:r>
              <a:rPr lang="it-IT" sz="2400" dirty="0" smtClean="0"/>
              <a:t>si richiama alla </a:t>
            </a:r>
            <a:r>
              <a:rPr lang="it-IT" sz="2400" dirty="0"/>
              <a:t>coscienza morale come forma costitutiva dell’antropologico universale</a:t>
            </a:r>
            <a:r>
              <a:rPr lang="it-IT" sz="2400" dirty="0" smtClean="0"/>
              <a:t>.</a:t>
            </a:r>
            <a:endParaRPr lang="it-IT" sz="2400" dirty="0"/>
          </a:p>
        </p:txBody>
      </p:sp>
    </p:spTree>
    <p:extLst>
      <p:ext uri="{BB962C8B-B14F-4D97-AF65-F5344CB8AC3E}">
        <p14:creationId xmlns:p14="http://schemas.microsoft.com/office/powerpoint/2010/main" val="375984728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397565" y="1737361"/>
            <a:ext cx="8269357" cy="4023360"/>
          </a:xfrm>
        </p:spPr>
        <p:txBody>
          <a:bodyPr>
            <a:noAutofit/>
          </a:bodyPr>
          <a:lstStyle/>
          <a:p>
            <a:pPr algn="just"/>
            <a:r>
              <a:rPr lang="it-IT" sz="2200" dirty="0" smtClean="0"/>
              <a:t>«</a:t>
            </a:r>
            <a:r>
              <a:rPr lang="it-IT" sz="2200" dirty="0"/>
              <a:t>L</a:t>
            </a:r>
            <a:r>
              <a:rPr lang="it-IT" sz="2200" dirty="0" smtClean="0"/>
              <a:t>a </a:t>
            </a:r>
            <a:r>
              <a:rPr lang="it-IT" sz="2200" dirty="0"/>
              <a:t>legge naturale non può essere intesa come codice minimale di precetti negativi, di divieti dunque, i quali mai potrebbero essere trasgrediti e che la ragione stessa raccomanderebbe a tutti gli uomini. Definisce invece la figura della giustizia perfetta, fin dall’origine iscritta nella creazione dell’uomo, che tuttavia può trovare realizzazione effettiva unicamente mediante la decisione libera della fede. Tale decisione comporta la conversione, e cioè il distacco critico dalla tradizione universale degli uomini, segnata dal peccato. L’immagine escatologica della legge naturale non può essere intesa in alcun modo quasi sanzionasse una radicale distanza tra legge naturale e leggi umane, proclamate dai parlamenti o fissate dal costume dei popoli. La rivelazione cristologica della giustizia perfetta può – e anzi deve – diventare insieme principio di una ripresa critica di ogni tradizione </a:t>
            </a:r>
            <a:r>
              <a:rPr lang="it-IT" sz="2200" dirty="0" smtClean="0"/>
              <a:t>civile» (G. </a:t>
            </a:r>
            <a:r>
              <a:rPr lang="it-IT" sz="2200" cap="small" dirty="0"/>
              <a:t>Angelini</a:t>
            </a:r>
            <a:r>
              <a:rPr lang="it-IT" sz="2200" dirty="0"/>
              <a:t>, </a:t>
            </a:r>
            <a:r>
              <a:rPr lang="it-IT" sz="2200" i="1" dirty="0"/>
              <a:t>La legge naturale e il ripensamento dell’antropologia</a:t>
            </a:r>
            <a:r>
              <a:rPr lang="it-IT" sz="2200" dirty="0"/>
              <a:t>, in </a:t>
            </a:r>
            <a:r>
              <a:rPr lang="it-IT" sz="2200" i="1" dirty="0"/>
              <a:t>La legge naturale</a:t>
            </a:r>
            <a:r>
              <a:rPr lang="it-IT" sz="2200" dirty="0"/>
              <a:t>, </a:t>
            </a:r>
            <a:r>
              <a:rPr lang="it-IT" sz="2200" dirty="0" smtClean="0"/>
              <a:t>214-215).</a:t>
            </a:r>
            <a:endParaRPr lang="it-IT" sz="2200" dirty="0"/>
          </a:p>
        </p:txBody>
      </p:sp>
    </p:spTree>
    <p:extLst>
      <p:ext uri="{BB962C8B-B14F-4D97-AF65-F5344CB8AC3E}">
        <p14:creationId xmlns:p14="http://schemas.microsoft.com/office/powerpoint/2010/main" val="306120612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22960" y="2097525"/>
            <a:ext cx="7543801" cy="3653918"/>
          </a:xfrm>
        </p:spPr>
        <p:txBody>
          <a:bodyPr>
            <a:noAutofit/>
          </a:bodyPr>
          <a:lstStyle/>
          <a:p>
            <a:pPr algn="just"/>
            <a:r>
              <a:rPr lang="it-IT" sz="2400" dirty="0" smtClean="0"/>
              <a:t>Il </a:t>
            </a:r>
            <a:r>
              <a:rPr lang="it-IT" sz="2400" dirty="0"/>
              <a:t>dispositivo della legge naturale, già a partire dai testi del Primo testamento, non comporta l’eliminazione della particolarità dell’esperienza, attraverso un processo filosofico di astrazione di un concetto razionale o una “assolutizzazione” di un dettato normativo (valido </a:t>
            </a:r>
            <a:r>
              <a:rPr lang="it-IT" sz="2400" i="1" dirty="0" err="1"/>
              <a:t>semper</a:t>
            </a:r>
            <a:r>
              <a:rPr lang="it-IT" sz="2400" i="1" dirty="0"/>
              <a:t> et pro </a:t>
            </a:r>
            <a:r>
              <a:rPr lang="it-IT" sz="2400" i="1" dirty="0" err="1"/>
              <a:t>semper</a:t>
            </a:r>
            <a:r>
              <a:rPr lang="it-IT" sz="2400" dirty="0"/>
              <a:t>) in connessione a una struttura ontologica del reale. </a:t>
            </a:r>
            <a:endParaRPr lang="it-IT" sz="2400" dirty="0" smtClean="0"/>
          </a:p>
          <a:p>
            <a:pPr algn="just"/>
            <a:r>
              <a:rPr lang="it-IT" sz="2400" dirty="0" smtClean="0"/>
              <a:t>Inoltre </a:t>
            </a:r>
            <a:r>
              <a:rPr lang="it-IT" sz="2400" dirty="0"/>
              <a:t>non comporta l’eliminazione della storicità dell’agire in quanto chiama in causa la libertà dell’uomo nel far accadere il (o nell’acconsentire con la volontà e l’agire al) bene segnalato (tutelato) dalla legge. </a:t>
            </a:r>
          </a:p>
        </p:txBody>
      </p:sp>
    </p:spTree>
    <p:extLst>
      <p:ext uri="{BB962C8B-B14F-4D97-AF65-F5344CB8AC3E}">
        <p14:creationId xmlns:p14="http://schemas.microsoft.com/office/powerpoint/2010/main" val="392203870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algn="just"/>
            <a:r>
              <a:rPr lang="it-IT" sz="2800" dirty="0"/>
              <a:t>Nei documenti neo-testamentari l’istanza individuabile con il concetto “legge naturale” segnala l’intima dimensione universale della legge “in Cristo”, nella duplice polarità dell’origine (protologica) e del suo compimento (escatologia), dunque apre lo spazio della storicità, ponendo la questione del nesso tra particolare e universale o tra storico e assoluto e fa appello alla decisione della coscienza come scelta di fede. </a:t>
            </a:r>
          </a:p>
          <a:p>
            <a:endParaRPr lang="it-IT" dirty="0"/>
          </a:p>
        </p:txBody>
      </p:sp>
    </p:spTree>
    <p:extLst>
      <p:ext uri="{BB962C8B-B14F-4D97-AF65-F5344CB8AC3E}">
        <p14:creationId xmlns:p14="http://schemas.microsoft.com/office/powerpoint/2010/main" val="10865927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descr="009"/>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903414" y="1263650"/>
            <a:ext cx="6120130" cy="4940300"/>
          </a:xfrm>
          <a:prstGeom prst="rect">
            <a:avLst/>
          </a:prstGeom>
          <a:noFill/>
          <a:ln>
            <a:noFill/>
          </a:ln>
        </p:spPr>
      </p:pic>
      <p:sp>
        <p:nvSpPr>
          <p:cNvPr id="5" name="CasellaDiTesto 4"/>
          <p:cNvSpPr txBox="1"/>
          <p:nvPr/>
        </p:nvSpPr>
        <p:spPr>
          <a:xfrm>
            <a:off x="238538" y="4465983"/>
            <a:ext cx="2664875" cy="1754326"/>
          </a:xfrm>
          <a:prstGeom prst="rect">
            <a:avLst/>
          </a:prstGeom>
          <a:noFill/>
        </p:spPr>
        <p:txBody>
          <a:bodyPr wrap="square" rtlCol="0">
            <a:spAutoFit/>
          </a:bodyPr>
          <a:lstStyle/>
          <a:p>
            <a:r>
              <a:rPr lang="it-IT" dirty="0">
                <a:solidFill>
                  <a:srgbClr val="FF0000"/>
                </a:solidFill>
              </a:rPr>
              <a:t>André </a:t>
            </a:r>
            <a:r>
              <a:rPr lang="it-IT" dirty="0" err="1">
                <a:solidFill>
                  <a:srgbClr val="FF0000"/>
                </a:solidFill>
              </a:rPr>
              <a:t>Derain</a:t>
            </a:r>
            <a:r>
              <a:rPr lang="it-IT" dirty="0">
                <a:solidFill>
                  <a:srgbClr val="FF0000"/>
                </a:solidFill>
              </a:rPr>
              <a:t> (1880-1954)</a:t>
            </a:r>
          </a:p>
          <a:p>
            <a:r>
              <a:rPr lang="it-IT" i="1" dirty="0">
                <a:solidFill>
                  <a:srgbClr val="FF0000"/>
                </a:solidFill>
              </a:rPr>
              <a:t>Le due chiatte</a:t>
            </a:r>
            <a:r>
              <a:rPr lang="it-IT" dirty="0">
                <a:solidFill>
                  <a:srgbClr val="FF0000"/>
                </a:solidFill>
              </a:rPr>
              <a:t>, 1906-07 Olio su tela, cm 80 x 97,5 </a:t>
            </a:r>
          </a:p>
          <a:p>
            <a:r>
              <a:rPr lang="it-IT" dirty="0">
                <a:solidFill>
                  <a:srgbClr val="FF0000"/>
                </a:solidFill>
              </a:rPr>
              <a:t>Parigi, Centre Georges Pompidou, </a:t>
            </a:r>
            <a:r>
              <a:rPr lang="it-IT" dirty="0" err="1">
                <a:solidFill>
                  <a:srgbClr val="FF0000"/>
                </a:solidFill>
              </a:rPr>
              <a:t>Musée</a:t>
            </a:r>
            <a:r>
              <a:rPr lang="it-IT" dirty="0">
                <a:solidFill>
                  <a:srgbClr val="FF0000"/>
                </a:solidFill>
              </a:rPr>
              <a:t> </a:t>
            </a:r>
            <a:r>
              <a:rPr lang="it-IT" dirty="0" err="1">
                <a:solidFill>
                  <a:srgbClr val="FF0000"/>
                </a:solidFill>
              </a:rPr>
              <a:t>national</a:t>
            </a:r>
            <a:r>
              <a:rPr lang="it-IT" dirty="0">
                <a:solidFill>
                  <a:srgbClr val="FF0000"/>
                </a:solidFill>
              </a:rPr>
              <a:t> d’art moderne</a:t>
            </a:r>
          </a:p>
        </p:txBody>
      </p:sp>
      <p:sp>
        <p:nvSpPr>
          <p:cNvPr id="6" name="CasellaDiTesto 5"/>
          <p:cNvSpPr txBox="1"/>
          <p:nvPr/>
        </p:nvSpPr>
        <p:spPr>
          <a:xfrm>
            <a:off x="132520" y="1060174"/>
            <a:ext cx="2664875" cy="1569660"/>
          </a:xfrm>
          <a:prstGeom prst="rect">
            <a:avLst/>
          </a:prstGeom>
          <a:noFill/>
        </p:spPr>
        <p:txBody>
          <a:bodyPr wrap="square" rtlCol="0">
            <a:spAutoFit/>
          </a:bodyPr>
          <a:lstStyle/>
          <a:p>
            <a:r>
              <a:rPr lang="it-IT" sz="3200" dirty="0" smtClean="0">
                <a:solidFill>
                  <a:schemeClr val="bg2">
                    <a:lumMod val="50000"/>
                  </a:schemeClr>
                </a:solidFill>
              </a:rPr>
              <a:t>Grazie per la partecipazione e l’attenzione</a:t>
            </a:r>
            <a:endParaRPr lang="it-IT" sz="3200" dirty="0">
              <a:solidFill>
                <a:schemeClr val="bg2">
                  <a:lumMod val="50000"/>
                </a:schemeClr>
              </a:solidFill>
            </a:endParaRPr>
          </a:p>
        </p:txBody>
      </p:sp>
    </p:spTree>
    <p:extLst>
      <p:ext uri="{BB962C8B-B14F-4D97-AF65-F5344CB8AC3E}">
        <p14:creationId xmlns:p14="http://schemas.microsoft.com/office/powerpoint/2010/main" val="228079732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rmAutofit/>
          </a:bodyPr>
          <a:lstStyle/>
          <a:p>
            <a:pPr algn="just"/>
            <a:r>
              <a:rPr lang="it-IT" sz="2400" dirty="0"/>
              <a:t>Sullo sfondo della questione centrale del rapporto tra vangelo e legge, trova la sua collocazione specifica la questione della </a:t>
            </a:r>
            <a:r>
              <a:rPr lang="it-IT" sz="2400" i="1" dirty="0" err="1"/>
              <a:t>lex</a:t>
            </a:r>
            <a:r>
              <a:rPr lang="it-IT" sz="2400" i="1" dirty="0"/>
              <a:t> </a:t>
            </a:r>
            <a:r>
              <a:rPr lang="it-IT" sz="2400" i="1" dirty="0" err="1"/>
              <a:t>naturae</a:t>
            </a:r>
            <a:r>
              <a:rPr lang="it-IT" sz="2400" dirty="0"/>
              <a:t> </a:t>
            </a:r>
            <a:r>
              <a:rPr lang="it-IT" sz="2400" dirty="0" smtClean="0"/>
              <a:t>nella </a:t>
            </a:r>
            <a:r>
              <a:rPr lang="it-IT" sz="2400" dirty="0"/>
              <a:t>teologia di Paolo. </a:t>
            </a:r>
            <a:endParaRPr lang="it-IT" sz="2400" dirty="0" smtClean="0"/>
          </a:p>
          <a:p>
            <a:pPr algn="just"/>
            <a:r>
              <a:rPr lang="it-IT" sz="2400" dirty="0" smtClean="0"/>
              <a:t>I </a:t>
            </a:r>
            <a:r>
              <a:rPr lang="it-IT" sz="2400" dirty="0"/>
              <a:t>nodi concettuali da sciogliere </a:t>
            </a:r>
            <a:r>
              <a:rPr lang="it-IT" sz="2400" dirty="0" smtClean="0"/>
              <a:t>sono due:</a:t>
            </a:r>
          </a:p>
          <a:p>
            <a:pPr algn="just"/>
            <a:r>
              <a:rPr lang="it-IT" sz="2400" dirty="0" smtClean="0"/>
              <a:t>-la tensione </a:t>
            </a:r>
            <a:r>
              <a:rPr lang="it-IT" sz="2400" dirty="0"/>
              <a:t>vangelo-legge proposta nella letteratura epistolare </a:t>
            </a:r>
            <a:r>
              <a:rPr lang="it-IT" sz="2400" dirty="0" smtClean="0"/>
              <a:t>paolina</a:t>
            </a:r>
          </a:p>
          <a:p>
            <a:pPr algn="just"/>
            <a:r>
              <a:rPr lang="it-IT" sz="2400" dirty="0" smtClean="0"/>
              <a:t>-</a:t>
            </a:r>
            <a:r>
              <a:rPr lang="it-IT" sz="2400" dirty="0"/>
              <a:t>i</a:t>
            </a:r>
            <a:r>
              <a:rPr lang="it-IT" sz="2400" dirty="0" smtClean="0"/>
              <a:t>l </a:t>
            </a:r>
            <a:r>
              <a:rPr lang="it-IT" sz="2400" dirty="0"/>
              <a:t>debito che </a:t>
            </a:r>
            <a:r>
              <a:rPr lang="it-IT" sz="2400" dirty="0" smtClean="0"/>
              <a:t>alcuni </a:t>
            </a:r>
            <a:r>
              <a:rPr lang="it-IT" sz="2400" dirty="0"/>
              <a:t>testi possono avere nei confronti della cultura ellenistica, all’interno della quale prendono forma, ma, soprattutto, sono pensati con riferimento ai loro originari destinatari.</a:t>
            </a:r>
          </a:p>
        </p:txBody>
      </p:sp>
    </p:spTree>
    <p:extLst>
      <p:ext uri="{BB962C8B-B14F-4D97-AF65-F5344CB8AC3E}">
        <p14:creationId xmlns:p14="http://schemas.microsoft.com/office/powerpoint/2010/main" val="29955043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Autofit/>
          </a:bodyPr>
          <a:lstStyle/>
          <a:p>
            <a:pPr algn="just"/>
            <a:r>
              <a:rPr lang="it-IT" sz="2400" dirty="0"/>
              <a:t>L</a:t>
            </a:r>
            <a:r>
              <a:rPr lang="it-IT" sz="2400" dirty="0" smtClean="0"/>
              <a:t>a </a:t>
            </a:r>
            <a:r>
              <a:rPr lang="it-IT" sz="2400" dirty="0"/>
              <a:t>problematica </a:t>
            </a:r>
            <a:r>
              <a:rPr lang="it-IT" sz="2400" dirty="0" smtClean="0"/>
              <a:t>soggiacente riguarda </a:t>
            </a:r>
            <a:r>
              <a:rPr lang="it-IT" sz="2400" dirty="0"/>
              <a:t>l’interrogativo se l’annuncio e l’accoglienza del vangelo comporti effettivamente una presa di distanza nei confronti della “legge” in quanto tale, oppure in quanto pensata come dispositivo di auto-salvezza in forza della osservanza materiale dei suoi precetti. </a:t>
            </a:r>
            <a:endParaRPr lang="it-IT" sz="2400" dirty="0" smtClean="0"/>
          </a:p>
          <a:p>
            <a:pPr algn="just"/>
            <a:r>
              <a:rPr lang="it-IT" sz="2400" dirty="0" smtClean="0"/>
              <a:t>Nei </a:t>
            </a:r>
            <a:r>
              <a:rPr lang="it-IT" sz="2400" dirty="0"/>
              <a:t>confronti del possibile offuscamento del valore profondo della legge, Paolo introduce il decisivo riferimento all’atto comunicativo, proprio del vangelo, della grazia, compresa come opera di Dio nell’uomo che, tuttavia, non può trovare attuazione se non attraverso la libertà del proprio </a:t>
            </a:r>
            <a:r>
              <a:rPr lang="it-IT" sz="2400" dirty="0" smtClean="0"/>
              <a:t>volere.</a:t>
            </a:r>
            <a:endParaRPr lang="it-IT" sz="2400" dirty="0"/>
          </a:p>
        </p:txBody>
      </p:sp>
    </p:spTree>
    <p:extLst>
      <p:ext uri="{BB962C8B-B14F-4D97-AF65-F5344CB8AC3E}">
        <p14:creationId xmlns:p14="http://schemas.microsoft.com/office/powerpoint/2010/main" val="230270246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rmAutofit/>
          </a:bodyPr>
          <a:lstStyle/>
          <a:p>
            <a:pPr algn="just"/>
            <a:r>
              <a:rPr lang="it-IT" sz="2400" dirty="0"/>
              <a:t>Il riferimento alla </a:t>
            </a:r>
            <a:r>
              <a:rPr lang="it-IT" sz="2400" i="1" dirty="0" err="1"/>
              <a:t>lex</a:t>
            </a:r>
            <a:r>
              <a:rPr lang="it-IT" sz="2400" i="1" dirty="0"/>
              <a:t> </a:t>
            </a:r>
            <a:r>
              <a:rPr lang="it-IT" sz="2400" i="1" dirty="0" err="1"/>
              <a:t>naturae</a:t>
            </a:r>
            <a:r>
              <a:rPr lang="it-IT" sz="2400" dirty="0"/>
              <a:t> in Paolo può essere esplorato soprattutto all’interno dei primi due capitoli della </a:t>
            </a:r>
            <a:r>
              <a:rPr lang="it-IT" sz="2400" i="1" dirty="0"/>
              <a:t>Lettera ai Romani</a:t>
            </a:r>
            <a:r>
              <a:rPr lang="it-IT" sz="2400" dirty="0"/>
              <a:t>, in cui domina la questione del peccato e della sua universalità (ingiustizia) che abbraccia, in modo differenziato, i pagani e i giudei. </a:t>
            </a:r>
            <a:endParaRPr lang="it-IT" sz="2400" dirty="0" smtClean="0"/>
          </a:p>
          <a:p>
            <a:pPr algn="just"/>
            <a:r>
              <a:rPr lang="it-IT" sz="2400" dirty="0" smtClean="0"/>
              <a:t>In </a:t>
            </a:r>
            <a:r>
              <a:rPr lang="it-IT" sz="2400" dirty="0"/>
              <a:t>questo contesto e in merito al secondo nodo interpretativo, è necessario verificare il senso del richiamo alla categoria di “natura” (</a:t>
            </a:r>
            <a:r>
              <a:rPr lang="it-IT" sz="2400" i="1" dirty="0" err="1"/>
              <a:t>physis</a:t>
            </a:r>
            <a:r>
              <a:rPr lang="it-IT" sz="2400" dirty="0"/>
              <a:t>), che Paolo introduce nella sua accezione popolare, più che assumendola secondo una specifica rigorizzazione filosofica, non senza, tuttavia, un riscontro con la cultura </a:t>
            </a:r>
            <a:r>
              <a:rPr lang="it-IT" sz="2400" dirty="0" smtClean="0"/>
              <a:t>filosofica del suo tempo.</a:t>
            </a:r>
            <a:endParaRPr lang="it-IT" sz="2400" dirty="0"/>
          </a:p>
        </p:txBody>
      </p:sp>
    </p:spTree>
    <p:extLst>
      <p:ext uri="{BB962C8B-B14F-4D97-AF65-F5344CB8AC3E}">
        <p14:creationId xmlns:p14="http://schemas.microsoft.com/office/powerpoint/2010/main" val="355709633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Il riferimento alla </a:t>
            </a:r>
            <a:r>
              <a:rPr lang="it-IT" i="1" dirty="0" err="1"/>
              <a:t>physis</a:t>
            </a:r>
            <a:endParaRPr lang="it-IT" dirty="0"/>
          </a:p>
        </p:txBody>
      </p:sp>
      <p:sp>
        <p:nvSpPr>
          <p:cNvPr id="3" name="Segnaposto contenuto 2"/>
          <p:cNvSpPr>
            <a:spLocks noGrp="1"/>
          </p:cNvSpPr>
          <p:nvPr>
            <p:ph idx="1"/>
          </p:nvPr>
        </p:nvSpPr>
        <p:spPr>
          <a:xfrm>
            <a:off x="822959" y="1845734"/>
            <a:ext cx="7543801" cy="4237014"/>
          </a:xfrm>
        </p:spPr>
        <p:txBody>
          <a:bodyPr>
            <a:normAutofit/>
          </a:bodyPr>
          <a:lstStyle/>
          <a:p>
            <a:pPr algn="just"/>
            <a:r>
              <a:rPr lang="it-IT" sz="2400" dirty="0"/>
              <a:t>O</a:t>
            </a:r>
            <a:r>
              <a:rPr lang="it-IT" sz="2400" dirty="0" smtClean="0"/>
              <a:t>ccorre </a:t>
            </a:r>
            <a:r>
              <a:rPr lang="it-IT" sz="2400" dirty="0"/>
              <a:t>distinguere tra una teoria codificata relativa alla “natura” e alla sua caratteristica funzione normativa dell’agire, rintracciabile soprattutto nell’ambito dello stoicismo e nel contesto di una riflessione ormai improntata a un orientamento cosmopolita, che non ricade nell’ambito immediato di interesse di Paolo, da un riferimento alla “natura” per come compare in chiave esemplificativa a supporto delle tesi fondamentali sulla giustificazione prodotte nei grandi testi teologici dell’Apostolo, soprattutto nell’epistola </a:t>
            </a:r>
            <a:r>
              <a:rPr lang="it-IT" sz="2400" i="1" dirty="0"/>
              <a:t>Ai Romani</a:t>
            </a:r>
            <a:r>
              <a:rPr lang="it-IT" sz="2400" dirty="0"/>
              <a:t>. </a:t>
            </a:r>
          </a:p>
        </p:txBody>
      </p:sp>
    </p:spTree>
    <p:extLst>
      <p:ext uri="{BB962C8B-B14F-4D97-AF65-F5344CB8AC3E}">
        <p14:creationId xmlns:p14="http://schemas.microsoft.com/office/powerpoint/2010/main" val="167665589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rmAutofit/>
          </a:bodyPr>
          <a:lstStyle/>
          <a:p>
            <a:pPr marL="0" indent="0" algn="just">
              <a:buNone/>
            </a:pPr>
            <a:r>
              <a:rPr lang="it-IT" sz="2400" dirty="0"/>
              <a:t>In alcune pericopi i termini “legge” (</a:t>
            </a:r>
            <a:r>
              <a:rPr lang="it-IT" sz="2400" i="1" dirty="0" err="1"/>
              <a:t>nomos</a:t>
            </a:r>
            <a:r>
              <a:rPr lang="it-IT" sz="2400" dirty="0"/>
              <a:t>) e “natura” (</a:t>
            </a:r>
            <a:r>
              <a:rPr lang="it-IT" sz="2400" i="1" dirty="0" err="1"/>
              <a:t>physis</a:t>
            </a:r>
            <a:r>
              <a:rPr lang="it-IT" sz="2400" dirty="0"/>
              <a:t>) sono avvicinati, ma senza una aderenza precisa al profilo concettuale assunto dalla filosofia</a:t>
            </a:r>
            <a:r>
              <a:rPr lang="it-IT" sz="2400" dirty="0" smtClean="0"/>
              <a:t>.</a:t>
            </a:r>
          </a:p>
          <a:p>
            <a:pPr marL="0" indent="0" algn="just">
              <a:buNone/>
            </a:pPr>
            <a:r>
              <a:rPr lang="it-IT" sz="2400" dirty="0" smtClean="0"/>
              <a:t>Il </a:t>
            </a:r>
            <a:r>
              <a:rPr lang="it-IT" sz="2400" dirty="0"/>
              <a:t>riferimento piuttosto va all’uso corrente del linguaggio «per designare in modo generico quelle istanze morali che l’uomo porta con sé come deposito inalienabile e dalle quali viene regolata tutta la vita sociale</a:t>
            </a:r>
            <a:r>
              <a:rPr lang="it-IT" sz="2400" dirty="0" smtClean="0"/>
              <a:t>» (A. Sacchi, </a:t>
            </a:r>
            <a:r>
              <a:rPr lang="it-IT" sz="2400" i="1" dirty="0"/>
              <a:t>La legge naturale nella lettera ai Romani</a:t>
            </a:r>
            <a:r>
              <a:rPr lang="it-IT" sz="2400" dirty="0"/>
              <a:t>, in </a:t>
            </a:r>
            <a:r>
              <a:rPr lang="it-IT" sz="2400" cap="small" dirty="0"/>
              <a:t>Associazione Biblica Italiana</a:t>
            </a:r>
            <a:r>
              <a:rPr lang="it-IT" sz="2400" dirty="0"/>
              <a:t>, </a:t>
            </a:r>
            <a:r>
              <a:rPr lang="it-IT" sz="2400" i="1" dirty="0"/>
              <a:t>Fondamenti biblici della teologia morale. Atti della XXII Settimana Biblica</a:t>
            </a:r>
            <a:r>
              <a:rPr lang="it-IT" sz="2400" dirty="0"/>
              <a:t>, </a:t>
            </a:r>
            <a:r>
              <a:rPr lang="it-IT" sz="2400" dirty="0" err="1"/>
              <a:t>Paideia</a:t>
            </a:r>
            <a:r>
              <a:rPr lang="it-IT" sz="2400" dirty="0"/>
              <a:t>, Brescia 1973, 375-389, qui </a:t>
            </a:r>
            <a:r>
              <a:rPr lang="it-IT" sz="2400" dirty="0" smtClean="0"/>
              <a:t>376).</a:t>
            </a:r>
            <a:endParaRPr lang="it-IT" sz="2400" dirty="0"/>
          </a:p>
        </p:txBody>
      </p:sp>
    </p:spTree>
    <p:extLst>
      <p:ext uri="{BB962C8B-B14F-4D97-AF65-F5344CB8AC3E}">
        <p14:creationId xmlns:p14="http://schemas.microsoft.com/office/powerpoint/2010/main" val="336485783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Romani 1,18-32</a:t>
            </a:r>
            <a:endParaRPr lang="it-IT" dirty="0"/>
          </a:p>
        </p:txBody>
      </p:sp>
      <p:sp>
        <p:nvSpPr>
          <p:cNvPr id="3" name="Segnaposto contenuto 2"/>
          <p:cNvSpPr>
            <a:spLocks noGrp="1"/>
          </p:cNvSpPr>
          <p:nvPr>
            <p:ph idx="1"/>
          </p:nvPr>
        </p:nvSpPr>
        <p:spPr>
          <a:xfrm>
            <a:off x="822959" y="1737361"/>
            <a:ext cx="7543801" cy="4544169"/>
          </a:xfrm>
        </p:spPr>
        <p:txBody>
          <a:bodyPr>
            <a:normAutofit/>
          </a:bodyPr>
          <a:lstStyle/>
          <a:p>
            <a:pPr marL="0" indent="0" algn="just">
              <a:buNone/>
            </a:pPr>
            <a:r>
              <a:rPr lang="it-IT" b="1" baseline="30000" dirty="0"/>
              <a:t>18</a:t>
            </a:r>
            <a:r>
              <a:rPr lang="it-IT" dirty="0"/>
              <a:t>Infatti l’ira di Dio si rivela dal cielo contro ogni empietà e ogni ingiustizia di uomini che soffocano la verità nell’ingiustizia, </a:t>
            </a:r>
            <a:r>
              <a:rPr lang="it-IT" b="1" baseline="30000" dirty="0"/>
              <a:t>19</a:t>
            </a:r>
            <a:r>
              <a:rPr lang="it-IT" dirty="0"/>
              <a:t>poiché ciò che di Dio si può conoscere è loro manifesto; Dio stesso lo ha manifestato a loro. </a:t>
            </a:r>
            <a:r>
              <a:rPr lang="it-IT" b="1" baseline="30000" dirty="0"/>
              <a:t>20</a:t>
            </a:r>
            <a:r>
              <a:rPr lang="it-IT" dirty="0"/>
              <a:t>Infatti le sue perfezioni invisibili, ossia la sua eterna potenza e divinità, vengono contemplate e comprese dalla creazione del mondo attraverso le opere da lui compiute. Essi dunque non hanno alcun motivo di scusa </a:t>
            </a:r>
            <a:r>
              <a:rPr lang="it-IT" b="1" baseline="30000" dirty="0"/>
              <a:t>21</a:t>
            </a:r>
            <a:r>
              <a:rPr lang="it-IT" dirty="0"/>
              <a:t>perché, pur avendo conosciuto Dio, non lo hanno glorificato né ringraziato come Dio, ma si sono perduti nei loro vani ragionamenti e la loro mente ottusa si è ottenebrata. </a:t>
            </a:r>
            <a:r>
              <a:rPr lang="it-IT" b="1" baseline="30000" dirty="0"/>
              <a:t>22</a:t>
            </a:r>
            <a:r>
              <a:rPr lang="it-IT" dirty="0"/>
              <a:t>Mentre si dichiaravano sapienti, sono diventati stolti </a:t>
            </a:r>
            <a:r>
              <a:rPr lang="it-IT" b="1" baseline="30000" dirty="0"/>
              <a:t>23</a:t>
            </a:r>
            <a:r>
              <a:rPr lang="it-IT" dirty="0"/>
              <a:t>e hanno scambiato la gloria del Dio incorruttibile con un’immagine e una figura di uomo corruttibile, di uccelli, di quadrupedi e di </a:t>
            </a:r>
            <a:r>
              <a:rPr lang="it-IT" dirty="0" smtClean="0"/>
              <a:t>rettili. </a:t>
            </a:r>
            <a:r>
              <a:rPr lang="it-IT" b="1" baseline="30000" dirty="0" smtClean="0"/>
              <a:t>24</a:t>
            </a:r>
            <a:r>
              <a:rPr lang="it-IT" dirty="0" smtClean="0"/>
              <a:t>Perciò </a:t>
            </a:r>
            <a:r>
              <a:rPr lang="it-IT" dirty="0"/>
              <a:t>Dio li ha abbandonati all’impurità secondo i desideri del loro cuore, tanto da disonorare fra loro i propri corpi, </a:t>
            </a:r>
            <a:r>
              <a:rPr lang="it-IT" b="1" baseline="30000" dirty="0"/>
              <a:t>25</a:t>
            </a:r>
            <a:r>
              <a:rPr lang="it-IT" dirty="0"/>
              <a:t>perché hanno scambiato la verità di Dio con la menzogna e hanno adorato e servito le creature anziché il Creatore, che è benedetto nei secoli. </a:t>
            </a:r>
            <a:r>
              <a:rPr lang="it-IT" dirty="0" smtClean="0"/>
              <a:t>Amen. </a:t>
            </a:r>
            <a:endParaRPr lang="it-IT" dirty="0"/>
          </a:p>
        </p:txBody>
      </p:sp>
    </p:spTree>
    <p:extLst>
      <p:ext uri="{BB962C8B-B14F-4D97-AF65-F5344CB8AC3E}">
        <p14:creationId xmlns:p14="http://schemas.microsoft.com/office/powerpoint/2010/main" val="277291645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22959" y="1845734"/>
            <a:ext cx="7543801" cy="4369536"/>
          </a:xfrm>
        </p:spPr>
        <p:txBody>
          <a:bodyPr>
            <a:normAutofit/>
          </a:bodyPr>
          <a:lstStyle/>
          <a:p>
            <a:pPr algn="just"/>
            <a:r>
              <a:rPr lang="it-IT" b="1" baseline="30000" dirty="0"/>
              <a:t>6</a:t>
            </a:r>
            <a:r>
              <a:rPr lang="it-IT" dirty="0"/>
              <a:t>Per questo Dio li ha abbandonati a passioni infami; infatti, le loro femmine hanno cambiato i rapporti naturali in quelli contro natura. </a:t>
            </a:r>
            <a:r>
              <a:rPr lang="it-IT" b="1" baseline="30000" dirty="0"/>
              <a:t>27</a:t>
            </a:r>
            <a:r>
              <a:rPr lang="it-IT" dirty="0"/>
              <a:t>Similmente anche i maschi, lasciando il rapporto naturale con la femmina, si sono accesi di desiderio gli uni per gli altri, commettendo atti ignominiosi maschi con maschi, ricevendo così in se stessi la retribuzione dovuta al loro traviamento. </a:t>
            </a:r>
            <a:r>
              <a:rPr lang="it-IT" b="1" baseline="30000" dirty="0"/>
              <a:t>28</a:t>
            </a:r>
            <a:r>
              <a:rPr lang="it-IT" dirty="0"/>
              <a:t>E poiché non ritennero di dover conoscere Dio adeguatamente, Dio li ha abbandonati alla loro intelligenza depravata ed essi hanno commesso azioni indegne: </a:t>
            </a:r>
            <a:r>
              <a:rPr lang="it-IT" b="1" baseline="30000" dirty="0"/>
              <a:t>29</a:t>
            </a:r>
            <a:r>
              <a:rPr lang="it-IT" dirty="0"/>
              <a:t>sono colmi di ogni ingiustizia, di malvagità, di cupidigia, di malizia; pieni d’invidia, di omicidio, di lite, di frode, di malignità; diffamatori, </a:t>
            </a:r>
            <a:r>
              <a:rPr lang="it-IT" b="1" baseline="30000" dirty="0"/>
              <a:t>30</a:t>
            </a:r>
            <a:r>
              <a:rPr lang="it-IT" dirty="0"/>
              <a:t>maldicenti, nemici di Dio, arroganti, superbi, presuntuosi, ingegnosi nel male, ribelli ai genitori, </a:t>
            </a:r>
            <a:r>
              <a:rPr lang="it-IT" b="1" baseline="30000" dirty="0"/>
              <a:t>31</a:t>
            </a:r>
            <a:r>
              <a:rPr lang="it-IT" dirty="0"/>
              <a:t>insensati, sleali, senza cuore, senza misericordia. </a:t>
            </a:r>
            <a:r>
              <a:rPr lang="it-IT" b="1" baseline="30000" dirty="0"/>
              <a:t>32</a:t>
            </a:r>
            <a:r>
              <a:rPr lang="it-IT" dirty="0"/>
              <a:t>E, pur conoscendo il giudizio di Dio, che cioè gli autori di tali cose meritano la morte, non solo le commettono, ma anche approvano chi le fa.</a:t>
            </a:r>
          </a:p>
          <a:p>
            <a:endParaRPr lang="it-IT" dirty="0"/>
          </a:p>
        </p:txBody>
      </p:sp>
    </p:spTree>
    <p:extLst>
      <p:ext uri="{BB962C8B-B14F-4D97-AF65-F5344CB8AC3E}">
        <p14:creationId xmlns:p14="http://schemas.microsoft.com/office/powerpoint/2010/main" val="561780321"/>
      </p:ext>
    </p:extLst>
  </p:cSld>
  <p:clrMapOvr>
    <a:masterClrMapping/>
  </p:clrMapOvr>
  <p:timing>
    <p:tnLst>
      <p:par>
        <p:cTn id="1" dur="indefinite" restart="never" nodeType="tmRoot"/>
      </p:par>
    </p:tnLst>
  </p:timing>
</p:sld>
</file>

<file path=ppt/theme/theme1.xml><?xml version="1.0" encoding="utf-8"?>
<a:theme xmlns:a="http://schemas.openxmlformats.org/drawingml/2006/main" name="Retrospettivo">
  <a:themeElements>
    <a:clrScheme name="Retrospettivo">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ttivo">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ttivo">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Office Theme</Template>
  <TotalTime>175</TotalTime>
  <Words>2254</Words>
  <Application>Microsoft Office PowerPoint</Application>
  <PresentationFormat>Presentazione su schermo (4:3)</PresentationFormat>
  <Paragraphs>50</Paragraphs>
  <Slides>26</Slides>
  <Notes>0</Notes>
  <HiddenSlides>0</HiddenSlides>
  <MMClips>0</MMClips>
  <ScaleCrop>false</ScaleCrop>
  <HeadingPairs>
    <vt:vector size="6" baseType="variant">
      <vt:variant>
        <vt:lpstr>Caratteri utilizzati</vt:lpstr>
      </vt:variant>
      <vt:variant>
        <vt:i4>2</vt:i4>
      </vt:variant>
      <vt:variant>
        <vt:lpstr>Tema</vt:lpstr>
      </vt:variant>
      <vt:variant>
        <vt:i4>1</vt:i4>
      </vt:variant>
      <vt:variant>
        <vt:lpstr>Titoli diapositive</vt:lpstr>
      </vt:variant>
      <vt:variant>
        <vt:i4>26</vt:i4>
      </vt:variant>
    </vt:vector>
  </HeadingPairs>
  <TitlesOfParts>
    <vt:vector size="29" baseType="lpstr">
      <vt:lpstr>Calibri</vt:lpstr>
      <vt:lpstr>Calibri Light</vt:lpstr>
      <vt:lpstr>Retrospettivo</vt:lpstr>
      <vt:lpstr>Lex naturae:  un saggio di teologia biblica  6. Paolo e la lex naturae  a cura di Pier Davide Guenzi</vt:lpstr>
      <vt:lpstr>Paolo e la legge: uno spunto</vt:lpstr>
      <vt:lpstr>Presentazione standard di PowerPoint</vt:lpstr>
      <vt:lpstr>Presentazione standard di PowerPoint</vt:lpstr>
      <vt:lpstr>Presentazione standard di PowerPoint</vt:lpstr>
      <vt:lpstr>Il riferimento alla physis</vt:lpstr>
      <vt:lpstr>Presentazione standard di PowerPoint</vt:lpstr>
      <vt:lpstr>Romani 1,18-32</vt:lpstr>
      <vt:lpstr>Presentazione standard di PowerPoint</vt:lpstr>
      <vt:lpstr>Presentazione standard di PowerPoint</vt:lpstr>
      <vt:lpstr>Presentazione standard di PowerPoint</vt:lpstr>
      <vt:lpstr>Presentazione standard di PowerPoint</vt:lpstr>
      <vt:lpstr>Presentazione standard di PowerPoint</vt:lpstr>
      <vt:lpstr>Romani 2,14-16</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Una conclusione</vt:lpstr>
      <vt:lpstr>Presentazione standard di PowerPoint</vt:lpstr>
      <vt:lpstr>Presentazione standard di PowerPoint</vt:lpstr>
      <vt:lpstr>Presentazione standard di PowerPoint</vt:lpstr>
      <vt:lpstr>Presentazione standard di PowerPoint</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Lex naturae:  un saggio di teologia biblica  6. Paolo e la lex naturae  a cura di Pier Davide Guenzi</dc:title>
  <dc:creator>HP</dc:creator>
  <cp:lastModifiedBy>HP</cp:lastModifiedBy>
  <cp:revision>11</cp:revision>
  <dcterms:created xsi:type="dcterms:W3CDTF">2025-11-14T14:52:40Z</dcterms:created>
  <dcterms:modified xsi:type="dcterms:W3CDTF">2025-11-18T07:32:24Z</dcterms:modified>
</cp:coreProperties>
</file>